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1"/>
  </p:notesMasterIdLst>
  <p:handoutMasterIdLst>
    <p:handoutMasterId r:id="rId32"/>
  </p:handoutMasterIdLst>
  <p:sldIdLst>
    <p:sldId id="265" r:id="rId5"/>
    <p:sldId id="310" r:id="rId6"/>
    <p:sldId id="331" r:id="rId7"/>
    <p:sldId id="332" r:id="rId8"/>
    <p:sldId id="333" r:id="rId9"/>
    <p:sldId id="311" r:id="rId10"/>
    <p:sldId id="343" r:id="rId11"/>
    <p:sldId id="320" r:id="rId12"/>
    <p:sldId id="329" r:id="rId13"/>
    <p:sldId id="323" r:id="rId14"/>
    <p:sldId id="335" r:id="rId15"/>
    <p:sldId id="324" r:id="rId16"/>
    <p:sldId id="326" r:id="rId17"/>
    <p:sldId id="313" r:id="rId18"/>
    <p:sldId id="327" r:id="rId19"/>
    <p:sldId id="340" r:id="rId20"/>
    <p:sldId id="334" r:id="rId21"/>
    <p:sldId id="341" r:id="rId22"/>
    <p:sldId id="342" r:id="rId23"/>
    <p:sldId id="344" r:id="rId24"/>
    <p:sldId id="336" r:id="rId25"/>
    <p:sldId id="330" r:id="rId26"/>
    <p:sldId id="337" r:id="rId27"/>
    <p:sldId id="338" r:id="rId28"/>
    <p:sldId id="339" r:id="rId29"/>
    <p:sldId id="328" r:id="rId30"/>
  </p:sldIdLst>
  <p:sldSz cx="12188825" cy="6858000"/>
  <p:notesSz cx="6805613" cy="9944100"/>
  <p:custDataLst>
    <p:tags r:id="rId33"/>
  </p:custDataLst>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29" autoAdjust="0"/>
  </p:normalViewPr>
  <p:slideViewPr>
    <p:cSldViewPr showGuides="1">
      <p:cViewPr varScale="1">
        <p:scale>
          <a:sx n="116" d="100"/>
          <a:sy n="116" d="100"/>
        </p:scale>
        <p:origin x="336" y="108"/>
      </p:cViewPr>
      <p:guideLst>
        <p:guide pos="3839"/>
        <p:guide orient="horz" pos="2160"/>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100" d="100"/>
          <a:sy n="100" d="100"/>
        </p:scale>
        <p:origin x="280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9099" cy="498932"/>
          </a:xfrm>
          <a:prstGeom prst="rect">
            <a:avLst/>
          </a:prstGeom>
        </p:spPr>
        <p:txBody>
          <a:bodyPr vert="horz" lIns="91440" tIns="45720" rIns="91440" bIns="45720" rtlCol="0"/>
          <a:lstStyle>
            <a:lvl1pPr algn="l" rtl="0">
              <a:defRPr sz="1200"/>
            </a:lvl1pPr>
          </a:lstStyle>
          <a:p>
            <a:pPr rtl="0"/>
            <a:endParaRPr lang="fr-FR" dirty="0"/>
          </a:p>
        </p:txBody>
      </p:sp>
      <p:sp>
        <p:nvSpPr>
          <p:cNvPr id="3" name="Espace réservé de la date 2"/>
          <p:cNvSpPr>
            <a:spLocks noGrp="1"/>
          </p:cNvSpPr>
          <p:nvPr>
            <p:ph type="dt" sz="quarter" idx="1"/>
          </p:nvPr>
        </p:nvSpPr>
        <p:spPr>
          <a:xfrm>
            <a:off x="3854939" y="0"/>
            <a:ext cx="2949099" cy="498932"/>
          </a:xfrm>
          <a:prstGeom prst="rect">
            <a:avLst/>
          </a:prstGeom>
        </p:spPr>
        <p:txBody>
          <a:bodyPr vert="horz" lIns="91440" tIns="45720" rIns="91440" bIns="45720" rtlCol="0"/>
          <a:lstStyle>
            <a:lvl1pPr algn="l" rtl="0">
              <a:defRPr sz="1200"/>
            </a:lvl1pPr>
          </a:lstStyle>
          <a:p>
            <a:pPr algn="r" rtl="0"/>
            <a:fld id="{4FD0811F-65A0-45DC-A418-D7D88257DA14}" type="datetime1">
              <a:rPr lang="fr-FR" smtClean="0"/>
              <a:t>30/01/2018</a:t>
            </a:fld>
            <a:endParaRPr lang="fr-FR" dirty="0"/>
          </a:p>
        </p:txBody>
      </p:sp>
      <p:sp>
        <p:nvSpPr>
          <p:cNvPr id="4" name="Espace réservé du pied de page 3"/>
          <p:cNvSpPr>
            <a:spLocks noGrp="1"/>
          </p:cNvSpPr>
          <p:nvPr>
            <p:ph type="ftr" sz="quarter" idx="2"/>
          </p:nvPr>
        </p:nvSpPr>
        <p:spPr>
          <a:xfrm>
            <a:off x="0" y="9445170"/>
            <a:ext cx="2949099" cy="498931"/>
          </a:xfrm>
          <a:prstGeom prst="rect">
            <a:avLst/>
          </a:prstGeom>
        </p:spPr>
        <p:txBody>
          <a:bodyPr vert="horz" lIns="91440" tIns="45720" rIns="91440" bIns="45720" rtlCol="0" anchor="b"/>
          <a:lstStyle>
            <a:lvl1pPr algn="l" rtl="0">
              <a:defRPr sz="1200"/>
            </a:lvl1pPr>
          </a:lstStyle>
          <a:p>
            <a:pPr rtl="0"/>
            <a:endParaRPr lang="fr-FR" dirty="0"/>
          </a:p>
        </p:txBody>
      </p:sp>
      <p:sp>
        <p:nvSpPr>
          <p:cNvPr id="5" name="Espace réservé du numéro de diapositive 4"/>
          <p:cNvSpPr>
            <a:spLocks noGrp="1"/>
          </p:cNvSpPr>
          <p:nvPr>
            <p:ph type="sldNum" sz="quarter" idx="3"/>
          </p:nvPr>
        </p:nvSpPr>
        <p:spPr>
          <a:xfrm>
            <a:off x="3854939" y="9445170"/>
            <a:ext cx="2949099" cy="498931"/>
          </a:xfrm>
          <a:prstGeom prst="rect">
            <a:avLst/>
          </a:prstGeom>
        </p:spPr>
        <p:txBody>
          <a:bodyPr vert="horz" lIns="91440" tIns="45720" rIns="91440" bIns="45720" rtlCol="0" anchor="b"/>
          <a:lstStyle>
            <a:lvl1pPr algn="l" rtl="0">
              <a:defRPr sz="1200"/>
            </a:lvl1pPr>
          </a:lstStyle>
          <a:p>
            <a:pPr algn="r" rtl="0"/>
            <a:fld id="{D9F912AB-2776-42F2-A957-313FC7EFEDB9}" type="slidenum">
              <a:rPr lang="fr-FR" smtClean="0"/>
              <a:pPr algn="r" rtl="0"/>
              <a:t>‹N°›</a:t>
            </a:fld>
            <a:endParaRPr lang="fr-FR" dirty="0"/>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9099" cy="497205"/>
          </a:xfrm>
          <a:prstGeom prst="rect">
            <a:avLst/>
          </a:prstGeom>
        </p:spPr>
        <p:txBody>
          <a:bodyPr vert="horz" lIns="91440" tIns="45720" rIns="91440" bIns="45720" rtlCol="0"/>
          <a:lstStyle>
            <a:lvl1pPr algn="l" rtl="0">
              <a:defRPr sz="1200"/>
            </a:lvl1pPr>
          </a:lstStyle>
          <a:p>
            <a:pPr rtl="0"/>
            <a:endParaRPr lang="fr-FR" noProof="0" dirty="0"/>
          </a:p>
        </p:txBody>
      </p:sp>
      <p:sp>
        <p:nvSpPr>
          <p:cNvPr id="3" name="Espace réservé de la date 2"/>
          <p:cNvSpPr>
            <a:spLocks noGrp="1"/>
          </p:cNvSpPr>
          <p:nvPr>
            <p:ph type="dt" idx="1"/>
          </p:nvPr>
        </p:nvSpPr>
        <p:spPr>
          <a:xfrm>
            <a:off x="3854939" y="0"/>
            <a:ext cx="2949099" cy="497205"/>
          </a:xfrm>
          <a:prstGeom prst="rect">
            <a:avLst/>
          </a:prstGeom>
        </p:spPr>
        <p:txBody>
          <a:bodyPr vert="horz" lIns="91440" tIns="45720" rIns="91440" bIns="45720" rtlCol="0"/>
          <a:lstStyle>
            <a:lvl1pPr algn="r" rtl="0">
              <a:defRPr sz="1200"/>
            </a:lvl1pPr>
          </a:lstStyle>
          <a:p>
            <a:fld id="{869BCCB5-3197-42F0-A23E-FBF35BB6BD6D}" type="datetime1">
              <a:rPr lang="fr-FR" smtClean="0"/>
              <a:pPr/>
              <a:t>30/01/2018</a:t>
            </a:fld>
            <a:endParaRPr lang="fr-FR" dirty="0"/>
          </a:p>
        </p:txBody>
      </p:sp>
      <p:sp>
        <p:nvSpPr>
          <p:cNvPr id="4" name="Espace réservé de l’image des diapositives 3"/>
          <p:cNvSpPr>
            <a:spLocks noGrp="1" noRot="1" noChangeAspect="1"/>
          </p:cNvSpPr>
          <p:nvPr>
            <p:ph type="sldImg" idx="2"/>
          </p:nvPr>
        </p:nvSpPr>
        <p:spPr>
          <a:xfrm>
            <a:off x="90488" y="746125"/>
            <a:ext cx="6624637" cy="3729038"/>
          </a:xfrm>
          <a:prstGeom prst="rect">
            <a:avLst/>
          </a:prstGeom>
          <a:noFill/>
          <a:ln w="12700">
            <a:solidFill>
              <a:prstClr val="black"/>
            </a:solidFill>
          </a:ln>
        </p:spPr>
        <p:txBody>
          <a:bodyPr vert="horz" lIns="91440" tIns="45720" rIns="91440" bIns="45720" rtlCol="0" anchor="ctr"/>
          <a:lstStyle/>
          <a:p>
            <a:pPr rtl="0"/>
            <a:endParaRPr lang="fr-FR" noProof="0" dirty="0"/>
          </a:p>
        </p:txBody>
      </p:sp>
      <p:sp>
        <p:nvSpPr>
          <p:cNvPr id="5" name="Espace réservé des notes 4"/>
          <p:cNvSpPr>
            <a:spLocks noGrp="1"/>
          </p:cNvSpPr>
          <p:nvPr>
            <p:ph type="body" sz="quarter" idx="3"/>
          </p:nvPr>
        </p:nvSpPr>
        <p:spPr>
          <a:xfrm>
            <a:off x="680562" y="4723448"/>
            <a:ext cx="5444490" cy="4474845"/>
          </a:xfrm>
          <a:prstGeom prst="rect">
            <a:avLst/>
          </a:prstGeom>
        </p:spPr>
        <p:txBody>
          <a:bodyPr vert="horz" lIns="91440" tIns="45720" rIns="91440" bIns="45720" rtlCol="0"/>
          <a:lstStyle/>
          <a:p>
            <a:pPr lvl="0" rtl="0"/>
            <a:r>
              <a:rPr lang="fr-FR" noProof="0" dirty="0" smtClean="0"/>
              <a:t>Modifiez les styles du texte du masque</a:t>
            </a:r>
          </a:p>
          <a:p>
            <a:pPr lvl="1" rtl="0"/>
            <a:r>
              <a:rPr lang="fr-FR" noProof="0" dirty="0" smtClean="0"/>
              <a:t>Deuxième niveau</a:t>
            </a:r>
          </a:p>
          <a:p>
            <a:pPr lvl="2" rtl="0"/>
            <a:r>
              <a:rPr lang="fr-FR" noProof="0" dirty="0" smtClean="0"/>
              <a:t>Troisième niveau</a:t>
            </a:r>
          </a:p>
          <a:p>
            <a:pPr lvl="3" rtl="0"/>
            <a:r>
              <a:rPr lang="fr-FR" noProof="0" dirty="0" smtClean="0"/>
              <a:t>Quatrième niveau</a:t>
            </a:r>
          </a:p>
          <a:p>
            <a:pPr lvl="4" rtl="0"/>
            <a:r>
              <a:rPr lang="fr-FR" noProof="0" dirty="0" smtClean="0"/>
              <a:t>Cinquième niveau</a:t>
            </a:r>
            <a:endParaRPr lang="fr-FR" noProof="0" dirty="0"/>
          </a:p>
        </p:txBody>
      </p:sp>
      <p:sp>
        <p:nvSpPr>
          <p:cNvPr id="6" name="Espace réservé du pied de page 5"/>
          <p:cNvSpPr>
            <a:spLocks noGrp="1"/>
          </p:cNvSpPr>
          <p:nvPr>
            <p:ph type="ftr" sz="quarter" idx="4"/>
          </p:nvPr>
        </p:nvSpPr>
        <p:spPr>
          <a:xfrm>
            <a:off x="0" y="9445169"/>
            <a:ext cx="2949099" cy="497205"/>
          </a:xfrm>
          <a:prstGeom prst="rect">
            <a:avLst/>
          </a:prstGeom>
        </p:spPr>
        <p:txBody>
          <a:bodyPr vert="horz" lIns="91440" tIns="45720" rIns="91440" bIns="45720" rtlCol="0" anchor="b"/>
          <a:lstStyle>
            <a:lvl1pPr algn="l" rtl="0">
              <a:defRPr sz="1200"/>
            </a:lvl1pPr>
          </a:lstStyle>
          <a:p>
            <a:pPr rtl="0"/>
            <a:endParaRPr lang="fr-FR" noProof="0" dirty="0"/>
          </a:p>
        </p:txBody>
      </p:sp>
      <p:sp>
        <p:nvSpPr>
          <p:cNvPr id="7" name="Espace réservé du numéro de diapositive 6"/>
          <p:cNvSpPr>
            <a:spLocks noGrp="1"/>
          </p:cNvSpPr>
          <p:nvPr>
            <p:ph type="sldNum" sz="quarter" idx="5"/>
          </p:nvPr>
        </p:nvSpPr>
        <p:spPr>
          <a:xfrm>
            <a:off x="3854939" y="9445169"/>
            <a:ext cx="2949099" cy="497205"/>
          </a:xfrm>
          <a:prstGeom prst="rect">
            <a:avLst/>
          </a:prstGeom>
        </p:spPr>
        <p:txBody>
          <a:bodyPr vert="horz" lIns="91440" tIns="45720" rIns="91440" bIns="45720" rtlCol="0" anchor="b"/>
          <a:lstStyle>
            <a:lvl1pPr algn="r" rtl="0">
              <a:defRPr sz="1200"/>
            </a:lvl1pPr>
          </a:lstStyle>
          <a:p>
            <a:fld id="{F93199CD-3E1B-4AE6-990F-76F925F5EA9F}" type="slidenum">
              <a:rPr lang="fr-FR" smtClean="0"/>
              <a:pPr/>
              <a:t>‹N°›</a:t>
            </a:fld>
            <a:endParaRPr lang="fr-FR" dirty="0"/>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1065214" y="1828800"/>
            <a:ext cx="8229600" cy="2895600"/>
          </a:xfrm>
        </p:spPr>
        <p:txBody>
          <a:bodyPr rtlCol="0" anchor="b">
            <a:normAutofit/>
          </a:bodyPr>
          <a:lstStyle>
            <a:lvl1pPr algn="l" rtl="0">
              <a:lnSpc>
                <a:spcPct val="80000"/>
              </a:lnSpc>
              <a:defRPr sz="6600">
                <a:solidFill>
                  <a:schemeClr val="tx1"/>
                </a:solidFill>
              </a:defRPr>
            </a:lvl1pPr>
          </a:lstStyle>
          <a:p>
            <a:pPr rtl="0"/>
            <a:r>
              <a:rPr lang="fr-FR" noProof="0" smtClean="0"/>
              <a:t>Modifiez le style du titre</a:t>
            </a:r>
            <a:endParaRPr lang="fr-FR" noProof="0" dirty="0"/>
          </a:p>
        </p:txBody>
      </p:sp>
      <p:sp>
        <p:nvSpPr>
          <p:cNvPr id="3" name="Sous-titre 2"/>
          <p:cNvSpPr>
            <a:spLocks noGrp="1"/>
          </p:cNvSpPr>
          <p:nvPr>
            <p:ph type="subTitle" idx="1"/>
          </p:nvPr>
        </p:nvSpPr>
        <p:spPr>
          <a:xfrm>
            <a:off x="1065213" y="4800600"/>
            <a:ext cx="8229600" cy="1219200"/>
          </a:xfrm>
        </p:spPr>
        <p:txBody>
          <a:bodyPr rtlCol="0">
            <a:normAutofit/>
          </a:bodyPr>
          <a:lstStyle>
            <a:lvl1pPr marL="0" indent="0" algn="l" rtl="0">
              <a:spcBef>
                <a:spcPts val="0"/>
              </a:spcBef>
              <a:buNone/>
              <a:defRPr sz="2000" cap="all" spc="200" baseline="0">
                <a:solidFill>
                  <a:schemeClr val="accent1"/>
                </a:solidFill>
              </a:defRPr>
            </a:lvl1pPr>
            <a:lvl2pPr marL="457200" indent="0" algn="ctr" rtl="0">
              <a:buNone/>
              <a:defRPr>
                <a:solidFill>
                  <a:schemeClr val="tx1">
                    <a:tint val="75000"/>
                  </a:schemeClr>
                </a:solidFill>
              </a:defRPr>
            </a:lvl2pPr>
            <a:lvl3pPr marL="914400" indent="0" algn="ctr" rtl="0">
              <a:buNone/>
              <a:defRPr>
                <a:solidFill>
                  <a:schemeClr val="tx1">
                    <a:tint val="75000"/>
                  </a:schemeClr>
                </a:solidFill>
              </a:defRPr>
            </a:lvl3pPr>
            <a:lvl4pPr marL="1371600" indent="0" algn="ctr" rtl="0">
              <a:buNone/>
              <a:defRPr>
                <a:solidFill>
                  <a:schemeClr val="tx1">
                    <a:tint val="75000"/>
                  </a:schemeClr>
                </a:solidFill>
              </a:defRPr>
            </a:lvl4pPr>
            <a:lvl5pPr marL="1828800" indent="0" algn="ctr" rtl="0">
              <a:buNone/>
              <a:defRPr>
                <a:solidFill>
                  <a:schemeClr val="tx1">
                    <a:tint val="75000"/>
                  </a:schemeClr>
                </a:solidFill>
              </a:defRPr>
            </a:lvl5pPr>
            <a:lvl6pPr marL="2286000" indent="0" algn="ctr" rtl="0">
              <a:buNone/>
              <a:defRPr>
                <a:solidFill>
                  <a:schemeClr val="tx1">
                    <a:tint val="75000"/>
                  </a:schemeClr>
                </a:solidFill>
              </a:defRPr>
            </a:lvl6pPr>
            <a:lvl7pPr marL="2743200" indent="0" algn="ctr" rtl="0">
              <a:buNone/>
              <a:defRPr>
                <a:solidFill>
                  <a:schemeClr val="tx1">
                    <a:tint val="75000"/>
                  </a:schemeClr>
                </a:solidFill>
              </a:defRPr>
            </a:lvl7pPr>
            <a:lvl8pPr marL="3200400" indent="0" algn="ctr" rtl="0">
              <a:buNone/>
              <a:defRPr>
                <a:solidFill>
                  <a:schemeClr val="tx1">
                    <a:tint val="75000"/>
                  </a:schemeClr>
                </a:solidFill>
              </a:defRPr>
            </a:lvl8pPr>
            <a:lvl9pPr marL="3657600" indent="0" algn="ctr" rtl="0">
              <a:buNone/>
              <a:defRPr>
                <a:solidFill>
                  <a:schemeClr val="tx1">
                    <a:tint val="75000"/>
                  </a:schemeClr>
                </a:solidFill>
              </a:defRPr>
            </a:lvl9pPr>
          </a:lstStyle>
          <a:p>
            <a:pPr rtl="0"/>
            <a:r>
              <a:rPr lang="fr-FR" noProof="0" smtClean="0"/>
              <a:t>Modifiez le style des sous-titres du masque</a:t>
            </a:r>
            <a:endParaRPr lang="fr-FR" noProof="0" dirty="0"/>
          </a:p>
        </p:txBody>
      </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contenu 2"/>
          <p:cNvSpPr>
            <a:spLocks noGrp="1"/>
          </p:cNvSpPr>
          <p:nvPr>
            <p:ph idx="1"/>
          </p:nvPr>
        </p:nvSpPr>
        <p:spPr/>
        <p:txBody>
          <a:bodyPr rtlCol="0"/>
          <a:lstStyle>
            <a:lvl5pPr algn="l" rtl="0">
              <a:defRPr/>
            </a:lvl5pPr>
            <a:lvl6pPr algn="l" rtl="0">
              <a:defRPr/>
            </a:lvl6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fld id="{D8AB5196-52B1-4918-B153-34A0C9A4A7AD}" type="datetime1">
              <a:rPr lang="fr-FR" smtClean="0"/>
              <a:pPr/>
              <a:t>30/01/2018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59614" y="2514600"/>
            <a:ext cx="8692399" cy="2819400"/>
          </a:xfrm>
        </p:spPr>
        <p:txBody>
          <a:bodyPr rtlCol="0" anchor="b">
            <a:normAutofit/>
          </a:bodyPr>
          <a:lstStyle>
            <a:lvl1pPr algn="l" rtl="0">
              <a:lnSpc>
                <a:spcPct val="80000"/>
              </a:lnSpc>
              <a:defRPr sz="4800" b="0" cap="none" baseline="0"/>
            </a:lvl1pPr>
          </a:lstStyle>
          <a:p>
            <a:pPr rtl="0"/>
            <a:r>
              <a:rPr lang="fr-FR" noProof="0" smtClean="0"/>
              <a:t>Modifiez le style du titre</a:t>
            </a:r>
            <a:endParaRPr lang="fr-FR" noProof="0" dirty="0"/>
          </a:p>
        </p:txBody>
      </p:sp>
      <p:sp>
        <p:nvSpPr>
          <p:cNvPr id="3" name="Espace réservé du texte 2"/>
          <p:cNvSpPr>
            <a:spLocks noGrp="1"/>
          </p:cNvSpPr>
          <p:nvPr>
            <p:ph type="body" idx="1"/>
          </p:nvPr>
        </p:nvSpPr>
        <p:spPr>
          <a:xfrm>
            <a:off x="1065213" y="5410200"/>
            <a:ext cx="8687333" cy="609601"/>
          </a:xfrm>
        </p:spPr>
        <p:txBody>
          <a:bodyPr rtlCol="0" anchor="t">
            <a:normAutofit/>
          </a:bodyPr>
          <a:lstStyle>
            <a:lvl1pPr marL="0" indent="0" algn="l" rtl="0">
              <a:spcBef>
                <a:spcPts val="0"/>
              </a:spcBef>
              <a:buNone/>
              <a:defRPr sz="2000" cap="all" spc="200" baseline="0">
                <a:solidFill>
                  <a:schemeClr val="accent1"/>
                </a:solidFill>
              </a:defRPr>
            </a:lvl1pPr>
            <a:lvl2pPr marL="457200" indent="0" algn="l" rtl="0">
              <a:buNone/>
              <a:defRPr sz="1800">
                <a:solidFill>
                  <a:schemeClr val="tx1">
                    <a:tint val="75000"/>
                  </a:schemeClr>
                </a:solidFill>
              </a:defRPr>
            </a:lvl2pPr>
            <a:lvl3pPr marL="914400" indent="0" algn="l" rtl="0">
              <a:buNone/>
              <a:defRPr sz="1600">
                <a:solidFill>
                  <a:schemeClr val="tx1">
                    <a:tint val="75000"/>
                  </a:schemeClr>
                </a:solidFill>
              </a:defRPr>
            </a:lvl3pPr>
            <a:lvl4pPr marL="1371600" indent="0" algn="l" rtl="0">
              <a:buNone/>
              <a:defRPr sz="1400">
                <a:solidFill>
                  <a:schemeClr val="tx1">
                    <a:tint val="75000"/>
                  </a:schemeClr>
                </a:solidFill>
              </a:defRPr>
            </a:lvl4pPr>
            <a:lvl5pPr marL="1828800" indent="0" algn="l" rtl="0">
              <a:buNone/>
              <a:defRPr sz="1400">
                <a:solidFill>
                  <a:schemeClr val="tx1">
                    <a:tint val="75000"/>
                  </a:schemeClr>
                </a:solidFill>
              </a:defRPr>
            </a:lvl5pPr>
            <a:lvl6pPr marL="2286000" indent="0" algn="l" rtl="0">
              <a:buNone/>
              <a:defRPr sz="1400">
                <a:solidFill>
                  <a:schemeClr val="tx1">
                    <a:tint val="75000"/>
                  </a:schemeClr>
                </a:solidFill>
              </a:defRPr>
            </a:lvl6pPr>
            <a:lvl7pPr marL="2743200" indent="0" algn="l" rtl="0">
              <a:buNone/>
              <a:defRPr sz="1400">
                <a:solidFill>
                  <a:schemeClr val="tx1">
                    <a:tint val="75000"/>
                  </a:schemeClr>
                </a:solidFill>
              </a:defRPr>
            </a:lvl7pPr>
            <a:lvl8pPr marL="3200400" indent="0" algn="l" rtl="0">
              <a:buNone/>
              <a:defRPr sz="1400">
                <a:solidFill>
                  <a:schemeClr val="tx1">
                    <a:tint val="75000"/>
                  </a:schemeClr>
                </a:solidFill>
              </a:defRPr>
            </a:lvl8pPr>
            <a:lvl9pPr marL="3657600" indent="0" algn="l" rtl="0">
              <a:buNone/>
              <a:defRPr sz="1400">
                <a:solidFill>
                  <a:schemeClr val="tx1">
                    <a:tint val="75000"/>
                  </a:schemeClr>
                </a:solidFill>
              </a:defRPr>
            </a:lvl9pPr>
          </a:lstStyle>
          <a:p>
            <a:pPr lvl="0" rtl="0"/>
            <a:r>
              <a:rPr lang="fr-FR" noProof="0" smtClean="0"/>
              <a:t>Modifiez les styles du texte du masque</a:t>
            </a:r>
          </a:p>
        </p:txBody>
      </p:sp>
      <p:sp>
        <p:nvSpPr>
          <p:cNvPr id="4" name="Espace réservé de la date 3"/>
          <p:cNvSpPr>
            <a:spLocks noGrp="1"/>
          </p:cNvSpPr>
          <p:nvPr>
            <p:ph type="dt" sz="half" idx="10"/>
          </p:nvPr>
        </p:nvSpPr>
        <p:spPr/>
        <p:txBody>
          <a:bodyPr rtlCol="0"/>
          <a:lstStyle>
            <a:lvl1pPr>
              <a:defRPr/>
            </a:lvl1pPr>
          </a:lstStyle>
          <a:p>
            <a:fld id="{7399499F-CA45-4A76-BC24-F973E24AC3FB}" type="datetime1">
              <a:rPr lang="fr-FR" smtClean="0"/>
              <a:pPr/>
              <a:t>30/01/2018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contenu 2"/>
          <p:cNvSpPr>
            <a:spLocks noGrp="1"/>
          </p:cNvSpPr>
          <p:nvPr>
            <p:ph sz="half" idx="1"/>
          </p:nvPr>
        </p:nvSpPr>
        <p:spPr>
          <a:xfrm>
            <a:off x="1504781" y="1905001"/>
            <a:ext cx="4419599" cy="41148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u contenu 3"/>
          <p:cNvSpPr>
            <a:spLocks noGrp="1"/>
          </p:cNvSpPr>
          <p:nvPr>
            <p:ph sz="half" idx="2"/>
          </p:nvPr>
        </p:nvSpPr>
        <p:spPr>
          <a:xfrm>
            <a:off x="6229183" y="1905001"/>
            <a:ext cx="4419600" cy="41148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5" name="Espace réservé de la date 4"/>
          <p:cNvSpPr>
            <a:spLocks noGrp="1"/>
          </p:cNvSpPr>
          <p:nvPr>
            <p:ph type="dt" sz="half" idx="10"/>
          </p:nvPr>
        </p:nvSpPr>
        <p:spPr/>
        <p:txBody>
          <a:bodyPr rtlCol="0"/>
          <a:lstStyle>
            <a:lvl1pPr>
              <a:defRPr/>
            </a:lvl1pPr>
          </a:lstStyle>
          <a:p>
            <a:fld id="{3817870C-A0A5-4D92-B86D-C2791EFA3A23}" type="datetime1">
              <a:rPr lang="fr-FR" smtClean="0"/>
              <a:pPr/>
              <a:t>30/01/2018</a:t>
            </a:fld>
            <a:endParaRPr lang="fr-FR" dirty="0"/>
          </a:p>
        </p:txBody>
      </p:sp>
      <p:sp>
        <p:nvSpPr>
          <p:cNvPr id="6" name="Espace réservé du pied de page 5"/>
          <p:cNvSpPr>
            <a:spLocks noGrp="1"/>
          </p:cNvSpPr>
          <p:nvPr>
            <p:ph type="ftr" sz="quarter" idx="11"/>
          </p:nvPr>
        </p:nvSpPr>
        <p:spPr/>
        <p:txBody>
          <a:bodyPr rtlCol="0"/>
          <a:lstStyle/>
          <a:p>
            <a:pPr rtl="0"/>
            <a:endParaRPr lang="fr-FR" noProof="0" dirty="0"/>
          </a:p>
        </p:txBody>
      </p:sp>
      <p:sp>
        <p:nvSpPr>
          <p:cNvPr id="7" name="Espace réservé du numéro de diapositive 6"/>
          <p:cNvSpPr>
            <a:spLocks noGrp="1"/>
          </p:cNvSpPr>
          <p:nvPr>
            <p:ph type="sldNum" sz="quarter" idx="12"/>
          </p:nvPr>
        </p:nvSpPr>
        <p:spPr/>
        <p:txBody>
          <a:bodyPr rtlCol="0"/>
          <a:lstStyle>
            <a:lvl1pPr rtl="0">
              <a:defRPr/>
            </a:lvl1pPr>
          </a:lstStyle>
          <a:p>
            <a:fld id="{2A013F82-EE5E-44EE-A61D-E31C6657F26F}" type="slidenum">
              <a:rPr lang="fr-FR" noProof="0" smtClean="0"/>
              <a:pPr/>
              <a:t>‹N°›</a:t>
            </a:fld>
            <a:endParaRPr lang="fr-FR" noProof="0" dirty="0"/>
          </a:p>
        </p:txBody>
      </p: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lgn="l" rtl="0">
              <a:defRPr/>
            </a:lvl1pPr>
          </a:lstStyle>
          <a:p>
            <a:pPr rtl="0"/>
            <a:r>
              <a:rPr lang="fr-FR" noProof="0" smtClean="0"/>
              <a:t>Modifiez le style du titre</a:t>
            </a:r>
            <a:endParaRPr lang="fr-FR" noProof="0" dirty="0"/>
          </a:p>
        </p:txBody>
      </p:sp>
      <p:sp>
        <p:nvSpPr>
          <p:cNvPr id="3" name="Espace réservé du texte 2"/>
          <p:cNvSpPr>
            <a:spLocks noGrp="1"/>
          </p:cNvSpPr>
          <p:nvPr>
            <p:ph type="body" idx="1"/>
          </p:nvPr>
        </p:nvSpPr>
        <p:spPr>
          <a:xfrm>
            <a:off x="1522411" y="1905000"/>
            <a:ext cx="4416552" cy="762000"/>
          </a:xfrm>
        </p:spPr>
        <p:txBody>
          <a:bodyPr rtlCol="0" anchor="ctr">
            <a:noAutofit/>
          </a:bodyPr>
          <a:lstStyle>
            <a:lvl1pPr marL="0" indent="0" algn="l" rtl="0">
              <a:spcBef>
                <a:spcPts val="0"/>
              </a:spcBef>
              <a:buNone/>
              <a:defRPr sz="2000" b="0" cap="all" spc="200" baseline="0">
                <a:solidFill>
                  <a:schemeClr val="accent1"/>
                </a:solidFill>
              </a:defRPr>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fr-FR" noProof="0" smtClean="0"/>
              <a:t>Modifiez les styles du texte du masque</a:t>
            </a:r>
          </a:p>
        </p:txBody>
      </p:sp>
      <p:sp>
        <p:nvSpPr>
          <p:cNvPr id="4" name="Espace réservé du contenu 3"/>
          <p:cNvSpPr>
            <a:spLocks noGrp="1"/>
          </p:cNvSpPr>
          <p:nvPr>
            <p:ph sz="half" idx="2"/>
          </p:nvPr>
        </p:nvSpPr>
        <p:spPr>
          <a:xfrm>
            <a:off x="1522411" y="2743201"/>
            <a:ext cx="4416552" cy="32766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5" name="Espace réservé du texte 4"/>
          <p:cNvSpPr>
            <a:spLocks noGrp="1"/>
          </p:cNvSpPr>
          <p:nvPr>
            <p:ph type="body" sz="quarter" idx="3"/>
          </p:nvPr>
        </p:nvSpPr>
        <p:spPr>
          <a:xfrm>
            <a:off x="6249861" y="1905000"/>
            <a:ext cx="4416552" cy="762000"/>
          </a:xfrm>
        </p:spPr>
        <p:txBody>
          <a:bodyPr rtlCol="0" anchor="ctr">
            <a:noAutofit/>
          </a:bodyPr>
          <a:lstStyle>
            <a:lvl1pPr marL="0" indent="0" algn="l" rtl="0">
              <a:spcBef>
                <a:spcPts val="0"/>
              </a:spcBef>
              <a:buNone/>
              <a:defRPr sz="2000" b="0" cap="all" spc="200" baseline="0">
                <a:solidFill>
                  <a:schemeClr val="accent1"/>
                </a:solidFill>
              </a:defRPr>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fr-FR" noProof="0" smtClean="0"/>
              <a:t>Modifiez les styles du texte du masque</a:t>
            </a:r>
          </a:p>
        </p:txBody>
      </p:sp>
      <p:sp>
        <p:nvSpPr>
          <p:cNvPr id="6" name="Espace réservé du contenu 5"/>
          <p:cNvSpPr>
            <a:spLocks noGrp="1"/>
          </p:cNvSpPr>
          <p:nvPr>
            <p:ph sz="quarter" idx="4"/>
          </p:nvPr>
        </p:nvSpPr>
        <p:spPr>
          <a:xfrm>
            <a:off x="6249861" y="2743201"/>
            <a:ext cx="4416552" cy="32766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7" name="Espace réservé de la date 6"/>
          <p:cNvSpPr>
            <a:spLocks noGrp="1"/>
          </p:cNvSpPr>
          <p:nvPr>
            <p:ph type="dt" sz="half" idx="10"/>
          </p:nvPr>
        </p:nvSpPr>
        <p:spPr/>
        <p:txBody>
          <a:bodyPr rtlCol="0"/>
          <a:lstStyle>
            <a:lvl1pPr>
              <a:defRPr/>
            </a:lvl1pPr>
          </a:lstStyle>
          <a:p>
            <a:fld id="{812A7B89-83CE-4355-8D19-9AD5D8179E27}" type="datetime1">
              <a:rPr lang="fr-FR" smtClean="0"/>
              <a:pPr/>
              <a:t>30/01/2018</a:t>
            </a:fld>
            <a:endParaRPr lang="fr-FR" dirty="0"/>
          </a:p>
        </p:txBody>
      </p:sp>
      <p:sp>
        <p:nvSpPr>
          <p:cNvPr id="8" name="Espace réservé du pied de page 7"/>
          <p:cNvSpPr>
            <a:spLocks noGrp="1"/>
          </p:cNvSpPr>
          <p:nvPr>
            <p:ph type="ftr" sz="quarter" idx="11"/>
          </p:nvPr>
        </p:nvSpPr>
        <p:spPr/>
        <p:txBody>
          <a:bodyPr rtlCol="0"/>
          <a:lstStyle/>
          <a:p>
            <a:pPr rtl="0"/>
            <a:endParaRPr lang="fr-FR" noProof="0" dirty="0"/>
          </a:p>
        </p:txBody>
      </p:sp>
      <p:sp>
        <p:nvSpPr>
          <p:cNvPr id="9" name="Espace réservé du numéro de diapositive 8"/>
          <p:cNvSpPr>
            <a:spLocks noGrp="1"/>
          </p:cNvSpPr>
          <p:nvPr>
            <p:ph type="sldNum" sz="quarter" idx="12"/>
          </p:nvPr>
        </p:nvSpPr>
        <p:spPr/>
        <p:txBody>
          <a:bodyPr rtlCol="0"/>
          <a:lstStyle>
            <a:lvl1pPr rtl="0">
              <a:defRPr/>
            </a:lvl1pPr>
          </a:lstStyle>
          <a:p>
            <a:fld id="{2A013F82-EE5E-44EE-A61D-E31C6657F26F}" type="slidenum">
              <a:rPr lang="fr-FR" noProof="0" smtClean="0"/>
              <a:pPr/>
              <a:t>‹N°›</a:t>
            </a:fld>
            <a:endParaRPr lang="fr-FR" noProof="0" dirty="0"/>
          </a:p>
        </p:txBody>
      </p: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e la date 2"/>
          <p:cNvSpPr>
            <a:spLocks noGrp="1"/>
          </p:cNvSpPr>
          <p:nvPr>
            <p:ph type="dt" sz="half" idx="10"/>
          </p:nvPr>
        </p:nvSpPr>
        <p:spPr/>
        <p:txBody>
          <a:bodyPr rtlCol="0"/>
          <a:lstStyle>
            <a:lvl1pPr>
              <a:defRPr/>
            </a:lvl1pPr>
          </a:lstStyle>
          <a:p>
            <a:fld id="{EA4593A4-CD22-4D89-9631-B432485C88BE}" type="datetime1">
              <a:rPr lang="fr-FR" smtClean="0"/>
              <a:pPr/>
              <a:t>30/01/2018</a:t>
            </a:fld>
            <a:endParaRPr lang="fr-FR" dirty="0"/>
          </a:p>
        </p:txBody>
      </p:sp>
      <p:sp>
        <p:nvSpPr>
          <p:cNvPr id="4" name="Espace réservé du pied de page 3"/>
          <p:cNvSpPr>
            <a:spLocks noGrp="1"/>
          </p:cNvSpPr>
          <p:nvPr>
            <p:ph type="ftr" sz="quarter" idx="11"/>
          </p:nvPr>
        </p:nvSpPr>
        <p:spPr/>
        <p:txBody>
          <a:bodyPr rtlCol="0"/>
          <a:lstStyle/>
          <a:p>
            <a:pPr rtl="0"/>
            <a:endParaRPr lang="fr-FR" noProof="0" dirty="0"/>
          </a:p>
        </p:txBody>
      </p:sp>
      <p:sp>
        <p:nvSpPr>
          <p:cNvPr id="5" name="Espace réservé du numéro de diapositive 4"/>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bg>
      <p:bgPr>
        <a:solidFill>
          <a:schemeClr val="bg2"/>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rtlCol="0"/>
          <a:lstStyle>
            <a:lvl1pPr>
              <a:defRPr/>
            </a:lvl1pPr>
          </a:lstStyle>
          <a:p>
            <a:fld id="{88F3045D-8AE6-4E47-932F-47FA387FEA34}" type="datetime1">
              <a:rPr lang="fr-FR" smtClean="0"/>
              <a:pPr/>
              <a:t>30/01/2018</a:t>
            </a:fld>
            <a:endParaRPr lang="fr-FR" dirty="0"/>
          </a:p>
        </p:txBody>
      </p:sp>
      <p:sp>
        <p:nvSpPr>
          <p:cNvPr id="3" name="Espace réservé du pied de page 2"/>
          <p:cNvSpPr>
            <a:spLocks noGrp="1"/>
          </p:cNvSpPr>
          <p:nvPr>
            <p:ph type="ftr" sz="quarter" idx="11"/>
          </p:nvPr>
        </p:nvSpPr>
        <p:spPr/>
        <p:txBody>
          <a:bodyPr rtlCol="0"/>
          <a:lstStyle/>
          <a:p>
            <a:pPr rtl="0"/>
            <a:endParaRPr lang="fr-FR" noProof="0" dirty="0"/>
          </a:p>
        </p:txBody>
      </p:sp>
      <p:sp>
        <p:nvSpPr>
          <p:cNvPr id="4" name="Espace réservé du numéro de diapositive 3"/>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55604" y="1905000"/>
            <a:ext cx="3596607" cy="2667000"/>
          </a:xfrm>
        </p:spPr>
        <p:txBody>
          <a:bodyPr rtlCol="0" anchor="b">
            <a:noAutofit/>
          </a:bodyPr>
          <a:lstStyle>
            <a:lvl1pPr algn="l" rtl="0">
              <a:lnSpc>
                <a:spcPct val="90000"/>
              </a:lnSpc>
              <a:defRPr sz="3600" b="0" baseline="0">
                <a:solidFill>
                  <a:schemeClr val="tx1"/>
                </a:solidFill>
              </a:defRPr>
            </a:lvl1pPr>
          </a:lstStyle>
          <a:p>
            <a:pPr rtl="0"/>
            <a:r>
              <a:rPr lang="fr-FR" noProof="0" smtClean="0"/>
              <a:t>Modifiez le style du titre</a:t>
            </a:r>
            <a:endParaRPr lang="fr-FR" noProof="0" dirty="0"/>
          </a:p>
        </p:txBody>
      </p:sp>
      <p:sp>
        <p:nvSpPr>
          <p:cNvPr id="3" name="Espace réservé du contenu 2"/>
          <p:cNvSpPr>
            <a:spLocks noGrp="1"/>
          </p:cNvSpPr>
          <p:nvPr>
            <p:ph idx="1"/>
          </p:nvPr>
        </p:nvSpPr>
        <p:spPr>
          <a:xfrm>
            <a:off x="4951414" y="685800"/>
            <a:ext cx="6400800" cy="53340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u texte 3"/>
          <p:cNvSpPr>
            <a:spLocks noGrp="1"/>
          </p:cNvSpPr>
          <p:nvPr>
            <p:ph type="body" sz="half" idx="2"/>
          </p:nvPr>
        </p:nvSpPr>
        <p:spPr>
          <a:xfrm>
            <a:off x="1065213" y="4648200"/>
            <a:ext cx="3581399" cy="1371600"/>
          </a:xfrm>
        </p:spPr>
        <p:txBody>
          <a:bodyPr rtlCol="0">
            <a:normAutofit/>
          </a:bodyPr>
          <a:lstStyle>
            <a:lvl1pPr marL="0" indent="0" algn="l" rtl="0">
              <a:lnSpc>
                <a:spcPct val="90000"/>
              </a:lnSpc>
              <a:spcBef>
                <a:spcPts val="1200"/>
              </a:spcBef>
              <a:buNone/>
              <a:defRPr sz="18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fr-FR" noProof="0" smtClean="0"/>
              <a:t>Modifiez les styles du texte du masque</a:t>
            </a:r>
          </a:p>
        </p:txBody>
      </p:sp>
      <p:sp>
        <p:nvSpPr>
          <p:cNvPr id="5" name="Espace réservé de la date 4"/>
          <p:cNvSpPr>
            <a:spLocks noGrp="1"/>
          </p:cNvSpPr>
          <p:nvPr>
            <p:ph type="dt" sz="half" idx="10"/>
          </p:nvPr>
        </p:nvSpPr>
        <p:spPr/>
        <p:txBody>
          <a:bodyPr rtlCol="0"/>
          <a:lstStyle>
            <a:lvl1pPr>
              <a:defRPr/>
            </a:lvl1pPr>
          </a:lstStyle>
          <a:p>
            <a:fld id="{2282C9DA-93FE-4DDE-8920-2C8AB1F5E18A}" type="datetime1">
              <a:rPr lang="fr-FR" smtClean="0"/>
              <a:pPr/>
              <a:t>30/01/2018</a:t>
            </a:fld>
            <a:endParaRPr lang="fr-FR" dirty="0"/>
          </a:p>
        </p:txBody>
      </p:sp>
      <p:sp>
        <p:nvSpPr>
          <p:cNvPr id="6" name="Espace réservé du pied de page 5"/>
          <p:cNvSpPr>
            <a:spLocks noGrp="1"/>
          </p:cNvSpPr>
          <p:nvPr>
            <p:ph type="ftr" sz="quarter" idx="11"/>
          </p:nvPr>
        </p:nvSpPr>
        <p:spPr/>
        <p:txBody>
          <a:bodyPr rtlCol="0"/>
          <a:lstStyle/>
          <a:p>
            <a:pPr rtl="0"/>
            <a:endParaRPr lang="fr-FR" noProof="0" dirty="0"/>
          </a:p>
        </p:txBody>
      </p:sp>
      <p:sp>
        <p:nvSpPr>
          <p:cNvPr id="7" name="Espace réservé du numéro de diapositive 6"/>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image 2"/>
          <p:cNvSpPr>
            <a:spLocks noGrp="1"/>
          </p:cNvSpPr>
          <p:nvPr>
            <p:ph type="pic" idx="1"/>
          </p:nvPr>
        </p:nvSpPr>
        <p:spPr>
          <a:xfrm>
            <a:off x="4951414" y="685800"/>
            <a:ext cx="6400799" cy="5334000"/>
          </a:xfrm>
          <a:solidFill>
            <a:schemeClr val="bg2"/>
          </a:solidFill>
          <a:ln w="76200">
            <a:solidFill>
              <a:schemeClr val="tx1"/>
            </a:solidFill>
            <a:miter lim="800000"/>
          </a:ln>
        </p:spPr>
        <p:txBody>
          <a:bodyPr rtlCol="0">
            <a:normAutofit/>
          </a:bodyPr>
          <a:lstStyle>
            <a:lvl1pPr marL="0" indent="0" algn="ctr" rtl="0">
              <a:buNone/>
              <a:defRPr sz="2400"/>
            </a:lvl1pPr>
            <a:lvl2pPr marL="457200" indent="0" algn="l" rtl="0">
              <a:buNone/>
              <a:defRPr sz="2800"/>
            </a:lvl2pPr>
            <a:lvl3pPr marL="914400" indent="0" algn="l" rtl="0">
              <a:buNone/>
              <a:defRPr sz="2400"/>
            </a:lvl3pPr>
            <a:lvl4pPr marL="1371600" indent="0" algn="l" rtl="0">
              <a:buNone/>
              <a:defRPr sz="2000"/>
            </a:lvl4pPr>
            <a:lvl5pPr marL="1828800" indent="0" algn="l" rtl="0">
              <a:buNone/>
              <a:defRPr sz="2000"/>
            </a:lvl5pPr>
            <a:lvl6pPr marL="2286000" indent="0" algn="l" rtl="0">
              <a:buNone/>
              <a:defRPr sz="2000"/>
            </a:lvl6pPr>
            <a:lvl7pPr marL="2743200" indent="0" algn="l" rtl="0">
              <a:buNone/>
              <a:defRPr sz="2000"/>
            </a:lvl7pPr>
            <a:lvl8pPr marL="3200400" indent="0" algn="l" rtl="0">
              <a:buNone/>
              <a:defRPr sz="2000"/>
            </a:lvl8pPr>
            <a:lvl9pPr marL="3657600" indent="0" algn="l" rtl="0">
              <a:buNone/>
              <a:defRPr sz="2000"/>
            </a:lvl9pPr>
          </a:lstStyle>
          <a:p>
            <a:pPr rtl="0"/>
            <a:r>
              <a:rPr lang="fr-FR" noProof="0" smtClean="0"/>
              <a:t>Cliquez sur l'icône pour ajouter une image</a:t>
            </a:r>
            <a:endParaRPr lang="fr-FR" noProof="0" dirty="0"/>
          </a:p>
        </p:txBody>
      </p:sp>
      <p:sp>
        <p:nvSpPr>
          <p:cNvPr id="2" name="Titre 1"/>
          <p:cNvSpPr>
            <a:spLocks noGrp="1"/>
          </p:cNvSpPr>
          <p:nvPr>
            <p:ph type="title"/>
          </p:nvPr>
        </p:nvSpPr>
        <p:spPr>
          <a:xfrm>
            <a:off x="1055604" y="1905000"/>
            <a:ext cx="3596607" cy="2667000"/>
          </a:xfrm>
        </p:spPr>
        <p:txBody>
          <a:bodyPr rtlCol="0" anchor="b">
            <a:normAutofit/>
          </a:bodyPr>
          <a:lstStyle>
            <a:lvl1pPr algn="l" rtl="0">
              <a:lnSpc>
                <a:spcPct val="90000"/>
              </a:lnSpc>
              <a:defRPr sz="3600" b="0" i="0" baseline="0">
                <a:solidFill>
                  <a:schemeClr val="tx1"/>
                </a:solidFill>
              </a:defRPr>
            </a:lvl1pPr>
          </a:lstStyle>
          <a:p>
            <a:pPr rtl="0"/>
            <a:r>
              <a:rPr lang="fr-FR" noProof="0" smtClean="0"/>
              <a:t>Modifiez le style du titre</a:t>
            </a:r>
            <a:endParaRPr lang="fr-FR" noProof="0" dirty="0"/>
          </a:p>
        </p:txBody>
      </p:sp>
      <p:sp>
        <p:nvSpPr>
          <p:cNvPr id="4" name="Espace réservé du texte 3"/>
          <p:cNvSpPr>
            <a:spLocks noGrp="1"/>
          </p:cNvSpPr>
          <p:nvPr>
            <p:ph type="body" sz="half" idx="2"/>
          </p:nvPr>
        </p:nvSpPr>
        <p:spPr>
          <a:xfrm>
            <a:off x="1065213" y="4648200"/>
            <a:ext cx="3581399" cy="1371600"/>
          </a:xfrm>
        </p:spPr>
        <p:txBody>
          <a:bodyPr rtlCol="0">
            <a:normAutofit/>
          </a:bodyPr>
          <a:lstStyle>
            <a:lvl1pPr marL="0" indent="0" algn="l" rtl="0">
              <a:lnSpc>
                <a:spcPct val="90000"/>
              </a:lnSpc>
              <a:spcBef>
                <a:spcPts val="1200"/>
              </a:spcBef>
              <a:buNone/>
              <a:defRPr sz="18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fr-FR" noProof="0" smtClean="0"/>
              <a:t>Modifiez les styles du texte du masque</a:t>
            </a:r>
          </a:p>
        </p:txBody>
      </p:sp>
      <p:sp>
        <p:nvSpPr>
          <p:cNvPr id="5" name="Espace réservé de la date 4"/>
          <p:cNvSpPr>
            <a:spLocks noGrp="1"/>
          </p:cNvSpPr>
          <p:nvPr>
            <p:ph type="dt" sz="half" idx="10"/>
          </p:nvPr>
        </p:nvSpPr>
        <p:spPr/>
        <p:txBody>
          <a:bodyPr rtlCol="0"/>
          <a:lstStyle>
            <a:lvl1pPr>
              <a:defRPr/>
            </a:lvl1pPr>
          </a:lstStyle>
          <a:p>
            <a:fld id="{EB002A6A-F78C-474F-BA6B-17AE42EC613D}" type="datetime1">
              <a:rPr lang="fr-FR" smtClean="0"/>
              <a:pPr/>
              <a:t>30/01/2018</a:t>
            </a:fld>
            <a:endParaRPr lang="fr-FR" dirty="0"/>
          </a:p>
        </p:txBody>
      </p:sp>
      <p:sp>
        <p:nvSpPr>
          <p:cNvPr id="6" name="Espace réservé du pied de page 5"/>
          <p:cNvSpPr>
            <a:spLocks noGrp="1"/>
          </p:cNvSpPr>
          <p:nvPr>
            <p:ph type="ftr" sz="quarter" idx="11"/>
          </p:nvPr>
        </p:nvSpPr>
        <p:spPr/>
        <p:txBody>
          <a:bodyPr rtlCol="0"/>
          <a:lstStyle/>
          <a:p>
            <a:pPr rtl="0"/>
            <a:endParaRPr lang="fr-FR" noProof="0" dirty="0"/>
          </a:p>
        </p:txBody>
      </p:sp>
      <p:sp>
        <p:nvSpPr>
          <p:cNvPr id="7" name="Espace réservé du numéro de diapositive 6"/>
          <p:cNvSpPr>
            <a:spLocks noGrp="1"/>
          </p:cNvSpPr>
          <p:nvPr>
            <p:ph type="sldNum" sz="quarter" idx="12"/>
          </p:nvPr>
        </p:nvSpPr>
        <p:spPr/>
        <p:txBody>
          <a:bodyPr rtlCol="0"/>
          <a:lstStyle/>
          <a:p>
            <a:pPr rtl="0"/>
            <a:fld id="{2A013F82-EE5E-44EE-A61D-E31C6657F26F}" type="slidenum">
              <a:rPr lang="fr-FR" noProof="0" smtClean="0"/>
              <a:pPr rtl="0"/>
              <a:t>‹N°›</a:t>
            </a:fld>
            <a:endParaRPr lang="fr-FR" noProof="0" dirty="0"/>
          </a:p>
        </p:txBody>
      </p: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texte vertical 2"/>
          <p:cNvSpPr>
            <a:spLocks noGrp="1"/>
          </p:cNvSpPr>
          <p:nvPr>
            <p:ph type="body" orient="vert" idx="1"/>
          </p:nvPr>
        </p:nvSpPr>
        <p:spPr/>
        <p:txBody>
          <a:bodyPr vert="eaVert"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fld id="{C169FE22-A35D-4AA5-9ED0-CA5AA0D08EE7}" type="datetime1">
              <a:rPr lang="fr-FR" smtClean="0"/>
              <a:pPr/>
              <a:t>30/01/2018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142412" y="381001"/>
            <a:ext cx="1524001" cy="5638800"/>
          </a:xfrm>
        </p:spPr>
        <p:txBody>
          <a:bodyPr vert="eaVert" rtlCol="0"/>
          <a:lstStyle/>
          <a:p>
            <a:pPr rtl="0"/>
            <a:r>
              <a:rPr lang="fr-FR" noProof="0" smtClean="0"/>
              <a:t>Modifiez le style du titre</a:t>
            </a:r>
            <a:endParaRPr lang="fr-FR" noProof="0" dirty="0"/>
          </a:p>
        </p:txBody>
      </p:sp>
      <p:sp>
        <p:nvSpPr>
          <p:cNvPr id="3" name="Espace réservé du texte vertical 2"/>
          <p:cNvSpPr>
            <a:spLocks noGrp="1"/>
          </p:cNvSpPr>
          <p:nvPr>
            <p:ph type="body" orient="vert" idx="1"/>
          </p:nvPr>
        </p:nvSpPr>
        <p:spPr>
          <a:xfrm>
            <a:off x="1522412" y="381001"/>
            <a:ext cx="7391399" cy="5638800"/>
          </a:xfrm>
        </p:spPr>
        <p:txBody>
          <a:bodyPr vert="eaVert"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fld id="{4B2D50EC-F18A-4356-A82F-ED015F56C2C6}" type="datetime1">
              <a:rPr lang="fr-FR" smtClean="0"/>
              <a:pPr/>
              <a:t>30/01/2018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1522413" y="381000"/>
            <a:ext cx="9144001" cy="1371600"/>
          </a:xfrm>
          <a:prstGeom prst="rect">
            <a:avLst/>
          </a:prstGeom>
        </p:spPr>
        <p:txBody>
          <a:bodyPr vert="horz" lIns="91440" tIns="45720" rIns="91440" bIns="45720" rtlCol="0" anchor="b">
            <a:normAutofit/>
          </a:bodyPr>
          <a:lstStyle/>
          <a:p>
            <a:pPr rtl="0"/>
            <a:r>
              <a:rPr lang="fr-FR" noProof="0" dirty="0" smtClean="0"/>
              <a:t>Modifiez le style du titre</a:t>
            </a:r>
            <a:endParaRPr lang="fr-FR" noProof="0" dirty="0"/>
          </a:p>
        </p:txBody>
      </p:sp>
      <p:sp>
        <p:nvSpPr>
          <p:cNvPr id="3" name="Espace réservé du texte 2"/>
          <p:cNvSpPr>
            <a:spLocks noGrp="1"/>
          </p:cNvSpPr>
          <p:nvPr>
            <p:ph type="body" idx="1"/>
          </p:nvPr>
        </p:nvSpPr>
        <p:spPr>
          <a:xfrm>
            <a:off x="1522413" y="1904999"/>
            <a:ext cx="9134391" cy="4114801"/>
          </a:xfrm>
          <a:prstGeom prst="rect">
            <a:avLst/>
          </a:prstGeom>
        </p:spPr>
        <p:txBody>
          <a:bodyPr vert="horz" lIns="91440" tIns="45720" rIns="91440" bIns="45720" rtlCol="0">
            <a:normAutofit/>
          </a:bodyPr>
          <a:lstStyle/>
          <a:p>
            <a:pPr lvl="0" rtl="0"/>
            <a:r>
              <a:rPr lang="fr-FR" noProof="0" dirty="0" smtClean="0"/>
              <a:t>Modifiez les styles du texte du masque</a:t>
            </a:r>
          </a:p>
          <a:p>
            <a:pPr lvl="1" rtl="0"/>
            <a:r>
              <a:rPr lang="fr-FR" noProof="0" dirty="0" smtClean="0"/>
              <a:t>Deuxième niveau</a:t>
            </a:r>
          </a:p>
          <a:p>
            <a:pPr lvl="2" rtl="0"/>
            <a:r>
              <a:rPr lang="fr-FR" noProof="0" dirty="0" smtClean="0"/>
              <a:t>Troisième niveau</a:t>
            </a:r>
          </a:p>
          <a:p>
            <a:pPr lvl="3" rtl="0"/>
            <a:r>
              <a:rPr lang="fr-FR" noProof="0" dirty="0" smtClean="0"/>
              <a:t>Quatrième niveau</a:t>
            </a:r>
          </a:p>
          <a:p>
            <a:pPr lvl="4" rtl="0"/>
            <a:r>
              <a:rPr lang="fr-FR" noProof="0" dirty="0" smtClean="0"/>
              <a:t>Cinquième niveau</a:t>
            </a:r>
            <a:endParaRPr lang="fr-FR" noProof="0" dirty="0"/>
          </a:p>
        </p:txBody>
      </p:sp>
      <p:sp>
        <p:nvSpPr>
          <p:cNvPr id="4" name="Espace réservé de la date 3"/>
          <p:cNvSpPr>
            <a:spLocks noGrp="1"/>
          </p:cNvSpPr>
          <p:nvPr>
            <p:ph type="dt" sz="half" idx="2"/>
          </p:nvPr>
        </p:nvSpPr>
        <p:spPr>
          <a:xfrm>
            <a:off x="8226422" y="6400800"/>
            <a:ext cx="1449389" cy="276228"/>
          </a:xfrm>
          <a:prstGeom prst="rect">
            <a:avLst/>
          </a:prstGeom>
        </p:spPr>
        <p:txBody>
          <a:bodyPr vert="horz" lIns="91440" tIns="45720" rIns="91440" bIns="45720" rtlCol="0" anchor="ctr"/>
          <a:lstStyle>
            <a:lvl1pPr algn="r" rtl="0">
              <a:defRPr sz="1000">
                <a:solidFill>
                  <a:schemeClr val="tx1">
                    <a:tint val="75000"/>
                  </a:schemeClr>
                </a:solidFill>
              </a:defRPr>
            </a:lvl1pPr>
          </a:lstStyle>
          <a:p>
            <a:fld id="{B1406553-4B01-4903-B663-70E503E45D52}" type="datetime1">
              <a:rPr lang="fr-FR" smtClean="0"/>
              <a:pPr/>
              <a:t>30/01/2018</a:t>
            </a:fld>
            <a:endParaRPr lang="fr-FR" dirty="0"/>
          </a:p>
        </p:txBody>
      </p:sp>
      <p:sp>
        <p:nvSpPr>
          <p:cNvPr id="5" name="Espace réservé du pied de page 4"/>
          <p:cNvSpPr>
            <a:spLocks noGrp="1"/>
          </p:cNvSpPr>
          <p:nvPr>
            <p:ph type="ftr" sz="quarter" idx="3"/>
          </p:nvPr>
        </p:nvSpPr>
        <p:spPr>
          <a:xfrm>
            <a:off x="1522413" y="6400800"/>
            <a:ext cx="6553199" cy="276228"/>
          </a:xfrm>
          <a:prstGeom prst="rect">
            <a:avLst/>
          </a:prstGeom>
        </p:spPr>
        <p:txBody>
          <a:bodyPr vert="horz" lIns="91440" tIns="45720" rIns="91440" bIns="45720" rtlCol="0" anchor="ctr"/>
          <a:lstStyle>
            <a:lvl1pPr algn="l" rtl="0">
              <a:defRPr sz="1000">
                <a:solidFill>
                  <a:schemeClr val="tx1">
                    <a:tint val="75000"/>
                  </a:schemeClr>
                </a:solidFill>
              </a:defRPr>
            </a:lvl1pPr>
          </a:lstStyle>
          <a:p>
            <a:pPr rtl="0"/>
            <a:endParaRPr lang="fr-FR" noProof="0" dirty="0"/>
          </a:p>
        </p:txBody>
      </p:sp>
      <p:sp>
        <p:nvSpPr>
          <p:cNvPr id="6" name="Espace réservé du numéro de diapositive 5"/>
          <p:cNvSpPr>
            <a:spLocks noGrp="1"/>
          </p:cNvSpPr>
          <p:nvPr>
            <p:ph type="sldNum" sz="quarter" idx="4"/>
          </p:nvPr>
        </p:nvSpPr>
        <p:spPr>
          <a:xfrm>
            <a:off x="9828211" y="6400800"/>
            <a:ext cx="838201" cy="276228"/>
          </a:xfrm>
          <a:prstGeom prst="rect">
            <a:avLst/>
          </a:prstGeom>
        </p:spPr>
        <p:txBody>
          <a:bodyPr vert="horz" lIns="91440" tIns="45720" rIns="91440" bIns="45720" rtlCol="0" anchor="ctr"/>
          <a:lstStyle>
            <a:lvl1pPr algn="r" rtl="0">
              <a:defRPr sz="1000">
                <a:solidFill>
                  <a:schemeClr val="tx1">
                    <a:tint val="75000"/>
                  </a:schemeClr>
                </a:solidFill>
              </a:defRPr>
            </a:lvl1pPr>
          </a:lstStyle>
          <a:p>
            <a:fld id="{2A013F82-EE5E-44EE-A61D-E31C6657F26F}" type="slidenum">
              <a:rPr lang="fr-FR" smtClean="0"/>
              <a:pPr/>
              <a:t>‹N°›</a:t>
            </a:fld>
            <a:endParaRPr lang="fr-FR" dirty="0"/>
          </a:p>
        </p:txBody>
      </p:sp>
    </p:spTree>
    <p:extLst>
      <p:ext uri="{BB962C8B-B14F-4D97-AF65-F5344CB8AC3E}">
        <p14:creationId xmlns:p14="http://schemas.microsoft.com/office/powerpoint/2010/main" val="140305999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3600" kern="1200" spc="100" baseline="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39"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ctrTitle"/>
          </p:nvPr>
        </p:nvSpPr>
        <p:spPr>
          <a:xfrm>
            <a:off x="981844" y="692696"/>
            <a:ext cx="8784976" cy="2895600"/>
          </a:xfrm>
        </p:spPr>
        <p:txBody>
          <a:bodyPr rtlCol="0">
            <a:normAutofit fontScale="90000"/>
          </a:bodyPr>
          <a:lstStyle/>
          <a:p>
            <a:pPr rtl="0"/>
            <a:r>
              <a:rPr lang="fr-FR" dirty="0" smtClean="0"/>
              <a:t>LES LOIS DE FINANCES POUR 2018 </a:t>
            </a:r>
            <a:br>
              <a:rPr lang="fr-FR" dirty="0" smtClean="0"/>
            </a:br>
            <a:r>
              <a:rPr lang="fr-FR" sz="4800" dirty="0" smtClean="0"/>
              <a:t>.</a:t>
            </a:r>
            <a:r>
              <a:rPr lang="fr-FR" sz="1800" b="1" dirty="0" smtClean="0">
                <a:solidFill>
                  <a:srgbClr val="FFFF00"/>
                </a:solidFill>
              </a:rPr>
              <a:t>Loi de Programmation des Finances Publiques 2018 à 2022</a:t>
            </a:r>
            <a:br>
              <a:rPr lang="fr-FR" sz="1800" b="1" dirty="0" smtClean="0">
                <a:solidFill>
                  <a:srgbClr val="FFFF00"/>
                </a:solidFill>
              </a:rPr>
            </a:br>
            <a:r>
              <a:rPr lang="fr-FR" sz="4800" b="1" dirty="0" smtClean="0">
                <a:solidFill>
                  <a:srgbClr val="FFFF00"/>
                </a:solidFill>
              </a:rPr>
              <a:t>.</a:t>
            </a:r>
            <a:r>
              <a:rPr lang="fr-FR" sz="1800" b="1" dirty="0" smtClean="0">
                <a:solidFill>
                  <a:srgbClr val="FFFF00"/>
                </a:solidFill>
              </a:rPr>
              <a:t>Loi de Finances pour 2018</a:t>
            </a:r>
            <a:br>
              <a:rPr lang="fr-FR" sz="1800" b="1" dirty="0" smtClean="0">
                <a:solidFill>
                  <a:srgbClr val="FFFF00"/>
                </a:solidFill>
              </a:rPr>
            </a:br>
            <a:r>
              <a:rPr lang="fr-FR" sz="5300" b="1" dirty="0" smtClean="0">
                <a:solidFill>
                  <a:srgbClr val="FFFF00"/>
                </a:solidFill>
              </a:rPr>
              <a:t>.</a:t>
            </a:r>
            <a:r>
              <a:rPr lang="fr-FR" sz="2000" b="1" dirty="0" smtClean="0">
                <a:solidFill>
                  <a:srgbClr val="FFFF00"/>
                </a:solidFill>
              </a:rPr>
              <a:t>Loi de finances rectificative pour 2017</a:t>
            </a:r>
            <a:r>
              <a:rPr lang="fr-FR" sz="1800" b="1" dirty="0" smtClean="0">
                <a:solidFill>
                  <a:srgbClr val="FFFF00"/>
                </a:solidFill>
              </a:rPr>
              <a:t/>
            </a:r>
            <a:br>
              <a:rPr lang="fr-FR" sz="1800" b="1" dirty="0" smtClean="0">
                <a:solidFill>
                  <a:srgbClr val="FFFF00"/>
                </a:solidFill>
              </a:rPr>
            </a:br>
            <a:endParaRPr lang="fr-FR" sz="1800" b="1" dirty="0">
              <a:solidFill>
                <a:srgbClr val="FFFF00"/>
              </a:solidFill>
            </a:endParaRPr>
          </a:p>
        </p:txBody>
      </p:sp>
      <p:sp>
        <p:nvSpPr>
          <p:cNvPr id="4" name="Sous-titre 3"/>
          <p:cNvSpPr>
            <a:spLocks noGrp="1"/>
          </p:cNvSpPr>
          <p:nvPr>
            <p:ph type="subTitle" idx="1"/>
          </p:nvPr>
        </p:nvSpPr>
        <p:spPr>
          <a:xfrm>
            <a:off x="981844" y="3927748"/>
            <a:ext cx="8229600" cy="1219200"/>
          </a:xfrm>
        </p:spPr>
        <p:txBody>
          <a:bodyPr rtlCol="0"/>
          <a:lstStyle/>
          <a:p>
            <a:pPr rtl="0"/>
            <a:r>
              <a:rPr lang="fr-FR" dirty="0" smtClean="0"/>
              <a:t>LE VOLET « COLLECTIVITES LOCALES »</a:t>
            </a:r>
            <a:endParaRPr lang="fr-FR" dirty="0"/>
          </a:p>
        </p:txBody>
      </p:sp>
      <p:pic>
        <p:nvPicPr>
          <p:cNvPr id="6"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4983287" y="2205038"/>
            <a:ext cx="1371600" cy="7934325"/>
          </a:xfrm>
          <a:prstGeom prst="rect">
            <a:avLst/>
          </a:prstGeom>
          <a:noFill/>
          <a:extLst/>
        </p:spPr>
      </p:pic>
    </p:spTree>
    <p:extLst>
      <p:ext uri="{BB962C8B-B14F-4D97-AF65-F5344CB8AC3E}">
        <p14:creationId xmlns:p14="http://schemas.microsoft.com/office/powerpoint/2010/main" val="2808920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normAutofit/>
          </a:bodyPr>
          <a:lstStyle/>
          <a:p>
            <a:pPr rtl="0"/>
            <a:r>
              <a:rPr lang="fr-FR" sz="4000" dirty="0" smtClean="0"/>
              <a:t>Les Dispositions</a:t>
            </a:r>
            <a:endParaRPr lang="fr-FR" sz="4000" dirty="0"/>
          </a:p>
        </p:txBody>
      </p:sp>
      <p:sp>
        <p:nvSpPr>
          <p:cNvPr id="14" name="Espace réservé du contenu 13"/>
          <p:cNvSpPr>
            <a:spLocks noGrp="1"/>
          </p:cNvSpPr>
          <p:nvPr>
            <p:ph idx="1"/>
          </p:nvPr>
        </p:nvSpPr>
        <p:spPr>
          <a:xfrm>
            <a:off x="1522413" y="1904999"/>
            <a:ext cx="7884367" cy="3972273"/>
          </a:xfrm>
        </p:spPr>
        <p:txBody>
          <a:bodyPr rtlCol="0">
            <a:normAutofit fontScale="92500" lnSpcReduction="10000"/>
          </a:bodyPr>
          <a:lstStyle/>
          <a:p>
            <a:r>
              <a:rPr lang="fr-FR" b="1" dirty="0" smtClean="0">
                <a:solidFill>
                  <a:srgbClr val="FFFF00"/>
                </a:solidFill>
              </a:rPr>
              <a:t>LES CONTRATS ETAT- </a:t>
            </a:r>
            <a:r>
              <a:rPr lang="fr-FR" b="1" dirty="0">
                <a:solidFill>
                  <a:srgbClr val="FFFF00"/>
                </a:solidFill>
              </a:rPr>
              <a:t>COLLECTI </a:t>
            </a:r>
            <a:r>
              <a:rPr lang="fr-FR" b="1" dirty="0" smtClean="0">
                <a:solidFill>
                  <a:srgbClr val="FFFF00"/>
                </a:solidFill>
              </a:rPr>
              <a:t>VITÉS</a:t>
            </a:r>
          </a:p>
          <a:p>
            <a:pPr rtl="0"/>
            <a:r>
              <a:rPr lang="fr-FR" b="1" dirty="0" smtClean="0">
                <a:solidFill>
                  <a:srgbClr val="FFFF00"/>
                </a:solidFill>
              </a:rPr>
              <a:t>LES DOTATIONS</a:t>
            </a:r>
          </a:p>
          <a:p>
            <a:pPr rtl="0"/>
            <a:r>
              <a:rPr lang="fr-FR" b="1" dirty="0" smtClean="0">
                <a:solidFill>
                  <a:srgbClr val="FFFF00"/>
                </a:solidFill>
              </a:rPr>
              <a:t>L’INVESTISSEMENT LOCAL</a:t>
            </a:r>
          </a:p>
          <a:p>
            <a:pPr rtl="0"/>
            <a:r>
              <a:rPr lang="fr-FR" b="1" dirty="0" smtClean="0">
                <a:solidFill>
                  <a:srgbClr val="FFFF00"/>
                </a:solidFill>
              </a:rPr>
              <a:t>LES RÉGIONS</a:t>
            </a:r>
          </a:p>
          <a:p>
            <a:pPr rtl="0"/>
            <a:r>
              <a:rPr lang="fr-FR" b="1" dirty="0" smtClean="0">
                <a:solidFill>
                  <a:srgbClr val="FFFF00"/>
                </a:solidFill>
              </a:rPr>
              <a:t>LA TAXE D’HABITATION</a:t>
            </a:r>
          </a:p>
          <a:p>
            <a:pPr rtl="0"/>
            <a:r>
              <a:rPr lang="fr-FR" b="1" dirty="0" smtClean="0">
                <a:solidFill>
                  <a:srgbClr val="FFFF00"/>
                </a:solidFill>
              </a:rPr>
              <a:t>LA GEMAPI</a:t>
            </a:r>
          </a:p>
          <a:p>
            <a:pPr rtl="0"/>
            <a:r>
              <a:rPr lang="fr-FR" b="1" dirty="0" smtClean="0">
                <a:solidFill>
                  <a:srgbClr val="FFFF00"/>
                </a:solidFill>
              </a:rPr>
              <a:t>L’ INTERCOMMUNALITE</a:t>
            </a:r>
          </a:p>
          <a:p>
            <a:pPr rtl="0"/>
            <a:r>
              <a:rPr lang="fr-FR" b="1" dirty="0" smtClean="0">
                <a:solidFill>
                  <a:srgbClr val="FFFF00"/>
                </a:solidFill>
              </a:rPr>
              <a:t>LES COMMUNES NOUVELLES</a:t>
            </a:r>
            <a:endParaRPr lang="fr-FR" b="1" dirty="0">
              <a:solidFill>
                <a:srgbClr val="FFFF00"/>
              </a:solidFill>
            </a:endParaRPr>
          </a:p>
        </p:txBody>
      </p:sp>
      <p:pic>
        <p:nvPicPr>
          <p:cNvPr id="4"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2139132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CONTRATS ETAT-COLLECTIVITÉS LOCALES</a:t>
            </a:r>
            <a:endParaRPr lang="fr-FR" dirty="0"/>
          </a:p>
        </p:txBody>
      </p:sp>
      <p:sp>
        <p:nvSpPr>
          <p:cNvPr id="2" name="Espace réservé du contenu 1"/>
          <p:cNvSpPr>
            <a:spLocks noGrp="1"/>
          </p:cNvSpPr>
          <p:nvPr>
            <p:ph idx="1"/>
          </p:nvPr>
        </p:nvSpPr>
        <p:spPr>
          <a:ln w="38100">
            <a:noFill/>
          </a:ln>
        </p:spPr>
        <p:txBody>
          <a:bodyPr>
            <a:normAutofit/>
          </a:bodyPr>
          <a:lstStyle/>
          <a:p>
            <a:r>
              <a:rPr lang="fr-FR" dirty="0"/>
              <a:t>Un </a:t>
            </a:r>
            <a:r>
              <a:rPr lang="fr-FR" dirty="0" smtClean="0"/>
              <a:t>objectif national d’économies de </a:t>
            </a:r>
            <a:r>
              <a:rPr lang="fr-FR" b="1" dirty="0" smtClean="0">
                <a:solidFill>
                  <a:srgbClr val="FFFF00"/>
                </a:solidFill>
              </a:rPr>
              <a:t>13 Md€</a:t>
            </a:r>
            <a:r>
              <a:rPr lang="fr-FR" dirty="0"/>
              <a:t>  </a:t>
            </a: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graphicFrame>
        <p:nvGraphicFramePr>
          <p:cNvPr id="3" name="Tableau 2"/>
          <p:cNvGraphicFramePr>
            <a:graphicFrameLocks noGrp="1"/>
          </p:cNvGraphicFramePr>
          <p:nvPr>
            <p:extLst>
              <p:ext uri="{D42A27DB-BD31-4B8C-83A1-F6EECF244321}">
                <p14:modId xmlns:p14="http://schemas.microsoft.com/office/powerpoint/2010/main" val="295055988"/>
              </p:ext>
            </p:extLst>
          </p:nvPr>
        </p:nvGraphicFramePr>
        <p:xfrm>
          <a:off x="1923457" y="2852936"/>
          <a:ext cx="8851474" cy="2736302"/>
        </p:xfrm>
        <a:graphic>
          <a:graphicData uri="http://schemas.openxmlformats.org/drawingml/2006/table">
            <a:tbl>
              <a:tblPr firstRow="1" bandRow="1">
                <a:tableStyleId>{5C22544A-7EE6-4342-B048-85BDC9FD1C3A}</a:tableStyleId>
              </a:tblPr>
              <a:tblGrid>
                <a:gridCol w="4308082"/>
                <a:gridCol w="862817"/>
                <a:gridCol w="941254"/>
                <a:gridCol w="941254"/>
                <a:gridCol w="941254"/>
                <a:gridCol w="856813"/>
              </a:tblGrid>
              <a:tr h="446868">
                <a:tc>
                  <a:txBody>
                    <a:bodyPr/>
                    <a:lstStyle/>
                    <a:p>
                      <a:r>
                        <a:rPr lang="fr-FR" dirty="0" err="1" smtClean="0"/>
                        <a:t>Collectivites</a:t>
                      </a:r>
                      <a:r>
                        <a:rPr lang="fr-FR" baseline="0" dirty="0" smtClean="0"/>
                        <a:t> territoriales et EPCI</a:t>
                      </a:r>
                      <a:endParaRPr lang="fr-FR" dirty="0"/>
                    </a:p>
                  </a:txBody>
                  <a:tcPr/>
                </a:tc>
                <a:tc>
                  <a:txBody>
                    <a:bodyPr/>
                    <a:lstStyle/>
                    <a:p>
                      <a:r>
                        <a:rPr lang="fr-FR" dirty="0" smtClean="0"/>
                        <a:t>2018</a:t>
                      </a:r>
                      <a:endParaRPr lang="fr-FR" dirty="0"/>
                    </a:p>
                  </a:txBody>
                  <a:tcPr/>
                </a:tc>
                <a:tc>
                  <a:txBody>
                    <a:bodyPr/>
                    <a:lstStyle/>
                    <a:p>
                      <a:r>
                        <a:rPr lang="fr-FR" dirty="0" smtClean="0"/>
                        <a:t>2019</a:t>
                      </a:r>
                      <a:endParaRPr lang="fr-FR" dirty="0"/>
                    </a:p>
                  </a:txBody>
                  <a:tcPr/>
                </a:tc>
                <a:tc>
                  <a:txBody>
                    <a:bodyPr/>
                    <a:lstStyle/>
                    <a:p>
                      <a:r>
                        <a:rPr lang="fr-FR" dirty="0" smtClean="0"/>
                        <a:t>2020</a:t>
                      </a:r>
                      <a:endParaRPr lang="fr-FR" dirty="0"/>
                    </a:p>
                  </a:txBody>
                  <a:tcPr/>
                </a:tc>
                <a:tc>
                  <a:txBody>
                    <a:bodyPr/>
                    <a:lstStyle/>
                    <a:p>
                      <a:r>
                        <a:rPr lang="fr-FR" dirty="0" smtClean="0"/>
                        <a:t>2021</a:t>
                      </a:r>
                      <a:endParaRPr lang="fr-FR" dirty="0"/>
                    </a:p>
                  </a:txBody>
                  <a:tcPr/>
                </a:tc>
                <a:tc>
                  <a:txBody>
                    <a:bodyPr/>
                    <a:lstStyle/>
                    <a:p>
                      <a:r>
                        <a:rPr lang="fr-FR" dirty="0" smtClean="0"/>
                        <a:t>2022</a:t>
                      </a:r>
                      <a:endParaRPr lang="fr-FR" dirty="0"/>
                    </a:p>
                  </a:txBody>
                  <a:tcPr/>
                </a:tc>
              </a:tr>
              <a:tr h="446868">
                <a:tc>
                  <a:txBody>
                    <a:bodyPr/>
                    <a:lstStyle/>
                    <a:p>
                      <a:r>
                        <a:rPr lang="fr-FR" sz="1600" dirty="0" smtClean="0"/>
                        <a:t>Dépenses</a:t>
                      </a:r>
                      <a:r>
                        <a:rPr lang="fr-FR" sz="1600" baseline="0" dirty="0" smtClean="0"/>
                        <a:t> de fonctionnement</a:t>
                      </a:r>
                      <a:endParaRPr lang="fr-FR" sz="1600" dirty="0"/>
                    </a:p>
                  </a:txBody>
                  <a:tcPr/>
                </a:tc>
                <a:tc>
                  <a:txBody>
                    <a:bodyPr/>
                    <a:lstStyle/>
                    <a:p>
                      <a:r>
                        <a:rPr lang="fr-FR" sz="1600" dirty="0" smtClean="0"/>
                        <a:t>1,2%</a:t>
                      </a:r>
                      <a:endParaRPr lang="fr-FR" sz="1600" dirty="0"/>
                    </a:p>
                  </a:txBody>
                  <a:tcPr/>
                </a:tc>
                <a:tc>
                  <a:txBody>
                    <a:bodyPr/>
                    <a:lstStyle/>
                    <a:p>
                      <a:r>
                        <a:rPr lang="fr-FR" sz="1600" dirty="0" smtClean="0"/>
                        <a:t>1,2%</a:t>
                      </a:r>
                      <a:endParaRPr lang="fr-FR" sz="1600" dirty="0"/>
                    </a:p>
                  </a:txBody>
                  <a:tcPr/>
                </a:tc>
                <a:tc>
                  <a:txBody>
                    <a:bodyPr/>
                    <a:lstStyle/>
                    <a:p>
                      <a:r>
                        <a:rPr lang="fr-FR" sz="1600" dirty="0" smtClean="0"/>
                        <a:t>1,2%</a:t>
                      </a:r>
                      <a:endParaRPr lang="fr-FR" sz="1600" dirty="0"/>
                    </a:p>
                  </a:txBody>
                  <a:tcPr/>
                </a:tc>
                <a:tc>
                  <a:txBody>
                    <a:bodyPr/>
                    <a:lstStyle/>
                    <a:p>
                      <a:r>
                        <a:rPr lang="fr-FR" sz="1600" dirty="0" smtClean="0"/>
                        <a:t>1,2%</a:t>
                      </a:r>
                      <a:endParaRPr lang="fr-FR" sz="1600" dirty="0"/>
                    </a:p>
                  </a:txBody>
                  <a:tcPr/>
                </a:tc>
                <a:tc>
                  <a:txBody>
                    <a:bodyPr/>
                    <a:lstStyle/>
                    <a:p>
                      <a:r>
                        <a:rPr lang="fr-FR" sz="1600" dirty="0" smtClean="0"/>
                        <a:t>1,2%</a:t>
                      </a:r>
                      <a:endParaRPr lang="fr-FR" sz="1600" dirty="0"/>
                    </a:p>
                  </a:txBody>
                  <a:tcPr/>
                </a:tc>
              </a:tr>
              <a:tr h="446868">
                <a:tc>
                  <a:txBody>
                    <a:bodyPr/>
                    <a:lstStyle/>
                    <a:p>
                      <a:r>
                        <a:rPr lang="fr-FR" sz="1600" dirty="0" smtClean="0"/>
                        <a:t>Evolutio</a:t>
                      </a:r>
                      <a:r>
                        <a:rPr lang="fr-FR" sz="1600" baseline="0" dirty="0" smtClean="0"/>
                        <a:t>n du besoin de financement en Md€</a:t>
                      </a:r>
                      <a:endParaRPr lang="fr-FR" sz="1600" dirty="0"/>
                    </a:p>
                  </a:txBody>
                  <a:tcPr/>
                </a:tc>
                <a:tc>
                  <a:txBody>
                    <a:bodyPr/>
                    <a:lstStyle/>
                    <a:p>
                      <a:endParaRPr lang="fr-FR" sz="1600"/>
                    </a:p>
                  </a:txBody>
                  <a:tcPr/>
                </a:tc>
                <a:tc>
                  <a:txBody>
                    <a:bodyPr/>
                    <a:lstStyle/>
                    <a:p>
                      <a:endParaRPr lang="fr-FR" sz="1600"/>
                    </a:p>
                  </a:txBody>
                  <a:tcPr/>
                </a:tc>
                <a:tc>
                  <a:txBody>
                    <a:bodyPr/>
                    <a:lstStyle/>
                    <a:p>
                      <a:endParaRPr lang="fr-FR" sz="1600"/>
                    </a:p>
                  </a:txBody>
                  <a:tcPr/>
                </a:tc>
                <a:tc>
                  <a:txBody>
                    <a:bodyPr/>
                    <a:lstStyle/>
                    <a:p>
                      <a:endParaRPr lang="fr-FR" sz="1600"/>
                    </a:p>
                  </a:txBody>
                  <a:tcPr/>
                </a:tc>
                <a:tc>
                  <a:txBody>
                    <a:bodyPr/>
                    <a:lstStyle/>
                    <a:p>
                      <a:endParaRPr lang="fr-FR" sz="1600"/>
                    </a:p>
                  </a:txBody>
                  <a:tcPr/>
                </a:tc>
              </a:tr>
              <a:tr h="697849">
                <a:tc>
                  <a:txBody>
                    <a:bodyPr/>
                    <a:lstStyle/>
                    <a:p>
                      <a:r>
                        <a:rPr lang="fr-FR" sz="1600" dirty="0" smtClean="0"/>
                        <a:t>Réduction annuelle du besoin de financement</a:t>
                      </a:r>
                      <a:endParaRPr lang="fr-FR" sz="1600" dirty="0"/>
                    </a:p>
                  </a:txBody>
                  <a:tcPr/>
                </a:tc>
                <a:tc>
                  <a:txBody>
                    <a:bodyPr/>
                    <a:lstStyle/>
                    <a:p>
                      <a:r>
                        <a:rPr lang="fr-FR" sz="1600" dirty="0" smtClean="0"/>
                        <a:t>-2,6</a:t>
                      </a:r>
                      <a:endParaRPr lang="fr-FR" sz="1600" dirty="0"/>
                    </a:p>
                  </a:txBody>
                  <a:tcPr/>
                </a:tc>
                <a:tc>
                  <a:txBody>
                    <a:bodyPr/>
                    <a:lstStyle/>
                    <a:p>
                      <a:r>
                        <a:rPr lang="fr-FR" sz="1600" dirty="0" smtClean="0"/>
                        <a:t>-2,6</a:t>
                      </a:r>
                      <a:endParaRPr lang="fr-FR" sz="1600" dirty="0"/>
                    </a:p>
                  </a:txBody>
                  <a:tcPr/>
                </a:tc>
                <a:tc>
                  <a:txBody>
                    <a:bodyPr/>
                    <a:lstStyle/>
                    <a:p>
                      <a:r>
                        <a:rPr lang="fr-FR" sz="1600" dirty="0" smtClean="0"/>
                        <a:t>-2,6</a:t>
                      </a:r>
                      <a:endParaRPr lang="fr-FR" sz="1600" dirty="0"/>
                    </a:p>
                  </a:txBody>
                  <a:tcPr/>
                </a:tc>
                <a:tc>
                  <a:txBody>
                    <a:bodyPr/>
                    <a:lstStyle/>
                    <a:p>
                      <a:r>
                        <a:rPr lang="fr-FR" sz="1600" dirty="0" smtClean="0"/>
                        <a:t>-2,6</a:t>
                      </a:r>
                      <a:endParaRPr lang="fr-FR" sz="1600" dirty="0"/>
                    </a:p>
                  </a:txBody>
                  <a:tcPr/>
                </a:tc>
                <a:tc>
                  <a:txBody>
                    <a:bodyPr/>
                    <a:lstStyle/>
                    <a:p>
                      <a:r>
                        <a:rPr lang="fr-FR" sz="1600" dirty="0" smtClean="0"/>
                        <a:t>-2,6</a:t>
                      </a:r>
                      <a:endParaRPr lang="fr-FR" sz="1600" dirty="0"/>
                    </a:p>
                  </a:txBody>
                  <a:tcPr/>
                </a:tc>
              </a:tr>
              <a:tr h="697849">
                <a:tc>
                  <a:txBody>
                    <a:bodyPr/>
                    <a:lstStyle/>
                    <a:p>
                      <a:r>
                        <a:rPr lang="fr-FR" sz="1600" dirty="0" smtClean="0"/>
                        <a:t>Réduction cumulée du besoin de financement</a:t>
                      </a:r>
                      <a:endParaRPr lang="fr-FR" sz="1600" dirty="0"/>
                    </a:p>
                  </a:txBody>
                  <a:tcPr/>
                </a:tc>
                <a:tc>
                  <a:txBody>
                    <a:bodyPr/>
                    <a:lstStyle/>
                    <a:p>
                      <a:r>
                        <a:rPr lang="fr-FR" sz="1600" dirty="0" smtClean="0"/>
                        <a:t>-2,6</a:t>
                      </a:r>
                      <a:endParaRPr lang="fr-FR" sz="1600" dirty="0"/>
                    </a:p>
                  </a:txBody>
                  <a:tcPr/>
                </a:tc>
                <a:tc>
                  <a:txBody>
                    <a:bodyPr/>
                    <a:lstStyle/>
                    <a:p>
                      <a:r>
                        <a:rPr lang="fr-FR" sz="1600" dirty="0" smtClean="0"/>
                        <a:t>-5,2</a:t>
                      </a:r>
                      <a:endParaRPr lang="fr-FR" sz="1600" dirty="0"/>
                    </a:p>
                  </a:txBody>
                  <a:tcPr/>
                </a:tc>
                <a:tc>
                  <a:txBody>
                    <a:bodyPr/>
                    <a:lstStyle/>
                    <a:p>
                      <a:r>
                        <a:rPr lang="fr-FR" sz="1600" dirty="0" smtClean="0"/>
                        <a:t>-7,8</a:t>
                      </a:r>
                      <a:endParaRPr lang="fr-FR" sz="1600" dirty="0"/>
                    </a:p>
                  </a:txBody>
                  <a:tcPr/>
                </a:tc>
                <a:tc>
                  <a:txBody>
                    <a:bodyPr/>
                    <a:lstStyle/>
                    <a:p>
                      <a:r>
                        <a:rPr lang="fr-FR" sz="1600" dirty="0" smtClean="0"/>
                        <a:t>-10,4</a:t>
                      </a:r>
                      <a:endParaRPr lang="fr-FR" sz="1600" dirty="0"/>
                    </a:p>
                  </a:txBody>
                  <a:tcPr/>
                </a:tc>
                <a:tc>
                  <a:txBody>
                    <a:bodyPr/>
                    <a:lstStyle/>
                    <a:p>
                      <a:r>
                        <a:rPr lang="fr-FR" sz="1600" b="1" dirty="0" smtClean="0">
                          <a:solidFill>
                            <a:srgbClr val="FF0000"/>
                          </a:solidFill>
                        </a:rPr>
                        <a:t>-13,0</a:t>
                      </a:r>
                      <a:endParaRPr lang="fr-FR" sz="1600" b="1" dirty="0">
                        <a:solidFill>
                          <a:srgbClr val="FF0000"/>
                        </a:solidFill>
                      </a:endParaRPr>
                    </a:p>
                  </a:txBody>
                  <a:tcPr/>
                </a:tc>
              </a:tr>
            </a:tbl>
          </a:graphicData>
        </a:graphic>
      </p:graphicFrame>
    </p:spTree>
    <p:extLst>
      <p:ext uri="{BB962C8B-B14F-4D97-AF65-F5344CB8AC3E}">
        <p14:creationId xmlns:p14="http://schemas.microsoft.com/office/powerpoint/2010/main" val="1606718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522413" y="285728"/>
            <a:ext cx="9144001" cy="1371600"/>
          </a:xfrm>
        </p:spPr>
        <p:txBody>
          <a:bodyPr rtlCol="0"/>
          <a:lstStyle/>
          <a:p>
            <a:pPr rtl="0"/>
            <a:r>
              <a:rPr lang="fr-FR" dirty="0" smtClean="0"/>
              <a:t>LES CONTRATS ETAT-COLLECTIVITÉS LOCALES</a:t>
            </a:r>
            <a:endParaRPr lang="fr-FR" dirty="0"/>
          </a:p>
        </p:txBody>
      </p:sp>
      <p:sp>
        <p:nvSpPr>
          <p:cNvPr id="2" name="Espace réservé du contenu 1"/>
          <p:cNvSpPr>
            <a:spLocks noGrp="1"/>
          </p:cNvSpPr>
          <p:nvPr>
            <p:ph idx="1"/>
          </p:nvPr>
        </p:nvSpPr>
        <p:spPr>
          <a:xfrm>
            <a:off x="1496112" y="1916832"/>
            <a:ext cx="9252519" cy="4248471"/>
          </a:xfrm>
          <a:ln w="38100">
            <a:noFill/>
          </a:ln>
        </p:spPr>
        <p:txBody>
          <a:bodyPr>
            <a:normAutofit fontScale="92500" lnSpcReduction="20000"/>
          </a:bodyPr>
          <a:lstStyle/>
          <a:p>
            <a:r>
              <a:rPr lang="fr-FR" dirty="0" smtClean="0"/>
              <a:t>Les collectivités concernées par ces contrats </a:t>
            </a:r>
            <a:r>
              <a:rPr lang="fr-FR" dirty="0" smtClean="0"/>
              <a:t>:</a:t>
            </a:r>
          </a:p>
          <a:p>
            <a:endParaRPr lang="fr-FR" dirty="0" smtClean="0"/>
          </a:p>
          <a:p>
            <a:pPr marL="582612" lvl="1" indent="-342900">
              <a:buFont typeface="Wingdings" panose="05000000000000000000" pitchFamily="2" charset="2"/>
              <a:buChar char="ü"/>
            </a:pPr>
            <a:r>
              <a:rPr lang="fr-FR" dirty="0"/>
              <a:t> </a:t>
            </a:r>
            <a:r>
              <a:rPr lang="fr-FR" dirty="0" smtClean="0"/>
              <a:t>    Ce sont celles qui ont </a:t>
            </a:r>
            <a:r>
              <a:rPr lang="fr-FR" b="1" dirty="0" smtClean="0">
                <a:solidFill>
                  <a:srgbClr val="FFFF00"/>
                </a:solidFill>
              </a:rPr>
              <a:t>plus de 60 M€ de dépenses réelles de fonctionnement (DRF) </a:t>
            </a:r>
            <a:r>
              <a:rPr lang="fr-FR" dirty="0" smtClean="0"/>
              <a:t>au compte de gestion du budget principal de l’année 2016 soit, au plan national, </a:t>
            </a:r>
            <a:r>
              <a:rPr lang="fr-FR" b="1" dirty="0" smtClean="0">
                <a:solidFill>
                  <a:srgbClr val="FFFF00"/>
                </a:solidFill>
              </a:rPr>
              <a:t>340 collectivités et en Dordogne 1 </a:t>
            </a:r>
            <a:r>
              <a:rPr lang="fr-FR" dirty="0" smtClean="0"/>
              <a:t>(le conseil départemental)</a:t>
            </a:r>
            <a:r>
              <a:rPr lang="fr-FR" dirty="0"/>
              <a:t> </a:t>
            </a:r>
            <a:endParaRPr lang="fr-FR" dirty="0" smtClean="0"/>
          </a:p>
          <a:p>
            <a:pPr marL="582612" lvl="1" indent="-342900">
              <a:buFont typeface="Wingdings" panose="05000000000000000000" pitchFamily="2" charset="2"/>
              <a:buChar char="ü"/>
            </a:pPr>
            <a:endParaRPr lang="fr-FR" dirty="0" smtClean="0"/>
          </a:p>
          <a:p>
            <a:pPr marL="582612" lvl="1" indent="-342900">
              <a:buFont typeface="Wingdings" panose="05000000000000000000" pitchFamily="2" charset="2"/>
              <a:buChar char="ü"/>
            </a:pPr>
            <a:r>
              <a:rPr lang="fr-FR" dirty="0"/>
              <a:t> Les autres collectivités territoriales et EPCI peuvent aussi demander au représentant de l’État la conclusion d’un contrat.</a:t>
            </a:r>
          </a:p>
          <a:p>
            <a:pPr marL="239712" lvl="1" indent="0">
              <a:buNone/>
            </a:pPr>
            <a:endParaRPr lang="fr-FR" dirty="0" smtClean="0"/>
          </a:p>
          <a:p>
            <a:pPr marL="582612" lvl="1" indent="-342900">
              <a:buFont typeface="Wingdings" panose="05000000000000000000" pitchFamily="2" charset="2"/>
              <a:buChar char="ü"/>
            </a:pPr>
            <a:r>
              <a:rPr lang="fr-FR" dirty="0" smtClean="0"/>
              <a:t>    Les contrats peuvent démarrer au 1</a:t>
            </a:r>
            <a:r>
              <a:rPr lang="fr-FR" baseline="30000" dirty="0" smtClean="0"/>
              <a:t>er</a:t>
            </a:r>
            <a:r>
              <a:rPr lang="fr-FR" dirty="0" smtClean="0"/>
              <a:t> janvier 2018 et ont </a:t>
            </a:r>
            <a:r>
              <a:rPr lang="fr-FR" b="1" dirty="0" smtClean="0">
                <a:solidFill>
                  <a:srgbClr val="FFFF00"/>
                </a:solidFill>
              </a:rPr>
              <a:t>une durée de 3 ans</a:t>
            </a:r>
          </a:p>
          <a:p>
            <a:pPr marL="239712" lvl="1" indent="0">
              <a:buNone/>
            </a:pPr>
            <a:endParaRPr lang="fr-FR" dirty="0" smtClean="0"/>
          </a:p>
          <a:p>
            <a:pPr marL="582612" lvl="1" indent="-342900">
              <a:buFont typeface="Wingdings" panose="05000000000000000000" pitchFamily="2" charset="2"/>
              <a:buChar char="ü"/>
            </a:pPr>
            <a:r>
              <a:rPr lang="fr-FR" dirty="0"/>
              <a:t> </a:t>
            </a:r>
            <a:r>
              <a:rPr lang="fr-FR" dirty="0" smtClean="0"/>
              <a:t>    Un délai de signature </a:t>
            </a:r>
            <a:r>
              <a:rPr lang="fr-FR" b="1" dirty="0" smtClean="0">
                <a:solidFill>
                  <a:srgbClr val="FFFF00"/>
                </a:solidFill>
              </a:rPr>
              <a:t>à la fin du premier semestre 2018 pour la période de 2018 à 2020  inclus.</a:t>
            </a:r>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3969380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CONTRATS ETAT-COLLECTIVITÉS LOCALES</a:t>
            </a:r>
            <a:endParaRPr lang="fr-FR" dirty="0"/>
          </a:p>
        </p:txBody>
      </p:sp>
      <p:sp>
        <p:nvSpPr>
          <p:cNvPr id="2" name="Espace réservé du contenu 1"/>
          <p:cNvSpPr>
            <a:spLocks noGrp="1"/>
          </p:cNvSpPr>
          <p:nvPr>
            <p:ph idx="1"/>
          </p:nvPr>
        </p:nvSpPr>
        <p:spPr>
          <a:xfrm>
            <a:off x="1522413" y="1752600"/>
            <a:ext cx="9134391" cy="4412703"/>
          </a:xfrm>
          <a:ln w="38100">
            <a:noFill/>
          </a:ln>
        </p:spPr>
        <p:txBody>
          <a:bodyPr>
            <a:normAutofit fontScale="92500" lnSpcReduction="20000"/>
          </a:bodyPr>
          <a:lstStyle/>
          <a:p>
            <a:r>
              <a:rPr lang="fr-FR" dirty="0" smtClean="0">
                <a:solidFill>
                  <a:srgbClr val="FFFF00"/>
                </a:solidFill>
              </a:rPr>
              <a:t>Les règles de ces contrats </a:t>
            </a:r>
            <a:r>
              <a:rPr lang="fr-FR" dirty="0" smtClean="0"/>
              <a:t>:</a:t>
            </a:r>
          </a:p>
          <a:p>
            <a:pPr marL="582612" lvl="1" indent="-342900">
              <a:buFont typeface="Wingdings" panose="05000000000000000000" pitchFamily="2" charset="2"/>
              <a:buChar char="ü"/>
            </a:pPr>
            <a:r>
              <a:rPr lang="fr-FR" dirty="0" smtClean="0"/>
              <a:t>Un taux d’évolution des DRF </a:t>
            </a:r>
            <a:r>
              <a:rPr lang="fr-FR" b="1" dirty="0" smtClean="0">
                <a:solidFill>
                  <a:srgbClr val="FFFF00"/>
                </a:solidFill>
              </a:rPr>
              <a:t>plafonné à 1,2% par an </a:t>
            </a:r>
            <a:r>
              <a:rPr lang="fr-FR" dirty="0" smtClean="0"/>
              <a:t>(</a:t>
            </a:r>
            <a:r>
              <a:rPr lang="fr-FR" i="1" dirty="0" smtClean="0"/>
              <a:t>dans certaines conditions dont évolution de population, le taux peut être modulé à la baisse 1,05% annuel ou à la hausse 1,35% annuels</a:t>
            </a:r>
            <a:r>
              <a:rPr lang="fr-FR" dirty="0" smtClean="0"/>
              <a:t>)</a:t>
            </a:r>
          </a:p>
          <a:p>
            <a:pPr marL="239712" lvl="1" indent="0">
              <a:buNone/>
            </a:pPr>
            <a:endParaRPr lang="fr-FR" dirty="0" smtClean="0"/>
          </a:p>
          <a:p>
            <a:pPr marL="582612" lvl="1" indent="-342900">
              <a:buFont typeface="Wingdings" panose="05000000000000000000" pitchFamily="2" charset="2"/>
              <a:buChar char="ü"/>
            </a:pPr>
            <a:r>
              <a:rPr lang="fr-FR" dirty="0" smtClean="0"/>
              <a:t> Le ratio Dette/Capacité d’autofinancement doit être inférieur, sur le budget principal, à </a:t>
            </a:r>
            <a:r>
              <a:rPr lang="fr-FR" b="1" dirty="0" smtClean="0">
                <a:solidFill>
                  <a:srgbClr val="FFFF00"/>
                </a:solidFill>
              </a:rPr>
              <a:t>12 ans pour les collectivités du bloc communal.</a:t>
            </a:r>
          </a:p>
          <a:p>
            <a:pPr marL="239712" lvl="1" indent="0">
              <a:buNone/>
            </a:pPr>
            <a:endParaRPr lang="fr-FR" dirty="0" smtClean="0"/>
          </a:p>
          <a:p>
            <a:pPr marL="582612" lvl="1" indent="-342900">
              <a:buFont typeface="Wingdings" panose="05000000000000000000" pitchFamily="2" charset="2"/>
              <a:buChar char="ü"/>
            </a:pPr>
            <a:r>
              <a:rPr lang="fr-FR" dirty="0"/>
              <a:t> </a:t>
            </a:r>
            <a:r>
              <a:rPr lang="fr-FR" dirty="0" smtClean="0"/>
              <a:t> Instauration d’un « Bonus-malus » en fonction du respect ou non des objectifs du contrat ( </a:t>
            </a:r>
            <a:r>
              <a:rPr lang="fr-FR" i="1" dirty="0" smtClean="0"/>
              <a:t>écart entre les DRF exécuté et l’objectif du contrat )</a:t>
            </a:r>
          </a:p>
          <a:p>
            <a:pPr marL="239712" lvl="1" indent="0">
              <a:buNone/>
            </a:pPr>
            <a:r>
              <a:rPr lang="fr-FR" b="1" i="1" dirty="0">
                <a:solidFill>
                  <a:srgbClr val="FFFF00"/>
                </a:solidFill>
              </a:rPr>
              <a:t> </a:t>
            </a:r>
            <a:r>
              <a:rPr lang="fr-FR" b="1" i="1" dirty="0" smtClean="0">
                <a:solidFill>
                  <a:srgbClr val="FFFF00"/>
                </a:solidFill>
              </a:rPr>
              <a:t>      - </a:t>
            </a:r>
            <a:r>
              <a:rPr lang="fr-FR" sz="1700" b="1" i="1" dirty="0" smtClean="0">
                <a:solidFill>
                  <a:srgbClr val="FFFF00"/>
                </a:solidFill>
              </a:rPr>
              <a:t>si contrat             « reprise financière » égale à 75% de l’écart constat limitée à 2% des RRF du budget principal de l’année précédente</a:t>
            </a:r>
          </a:p>
          <a:p>
            <a:pPr marL="239712" lvl="1" indent="0">
              <a:buNone/>
            </a:pPr>
            <a:r>
              <a:rPr lang="fr-FR" sz="1700" b="1" i="1" dirty="0">
                <a:solidFill>
                  <a:srgbClr val="FFFF00"/>
                </a:solidFill>
              </a:rPr>
              <a:t> </a:t>
            </a:r>
            <a:r>
              <a:rPr lang="fr-FR" sz="1700" b="1" i="1" dirty="0" smtClean="0">
                <a:solidFill>
                  <a:srgbClr val="FFFF00"/>
                </a:solidFill>
              </a:rPr>
              <a:t>       - sinon             « malus » égal à 100% de l’écart avec l’objectif limité à 2% des RRF du budget principal</a:t>
            </a:r>
            <a:r>
              <a:rPr lang="fr-FR" sz="1700" b="1" dirty="0" smtClean="0">
                <a:solidFill>
                  <a:srgbClr val="FFFF00"/>
                </a:solidFill>
              </a:rPr>
              <a:t>.</a:t>
            </a:r>
          </a:p>
          <a:p>
            <a:pPr marL="239712" lvl="1" indent="0">
              <a:buNone/>
            </a:pPr>
            <a:r>
              <a:rPr lang="fr-FR" sz="1700" b="1" dirty="0">
                <a:solidFill>
                  <a:srgbClr val="FFFF00"/>
                </a:solidFill>
              </a:rPr>
              <a:t> </a:t>
            </a:r>
            <a:r>
              <a:rPr lang="fr-FR" sz="1700" b="1" dirty="0" smtClean="0">
                <a:solidFill>
                  <a:srgbClr val="FFFF00"/>
                </a:solidFill>
              </a:rPr>
              <a:t>       - </a:t>
            </a:r>
            <a:r>
              <a:rPr lang="fr-FR" sz="1700" b="1" i="1" dirty="0" smtClean="0">
                <a:solidFill>
                  <a:srgbClr val="FFFF00"/>
                </a:solidFill>
              </a:rPr>
              <a:t>si atteinte ou dépassement des objectifs               majoration de subvention DSIL</a:t>
            </a:r>
          </a:p>
          <a:p>
            <a:pPr marL="239712" lvl="1" indent="0">
              <a:buNone/>
            </a:pPr>
            <a:endParaRPr lang="fr-FR" sz="1700" b="1" dirty="0" smtClean="0">
              <a:solidFill>
                <a:srgbClr val="FFFF00"/>
              </a:solidFill>
            </a:endParaRPr>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
        <p:nvSpPr>
          <p:cNvPr id="3" name="Flèche droite 2"/>
          <p:cNvSpPr/>
          <p:nvPr/>
        </p:nvSpPr>
        <p:spPr>
          <a:xfrm>
            <a:off x="3214092" y="4869160"/>
            <a:ext cx="360039"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droite 5"/>
          <p:cNvSpPr/>
          <p:nvPr/>
        </p:nvSpPr>
        <p:spPr>
          <a:xfrm>
            <a:off x="2824862" y="5373216"/>
            <a:ext cx="360039"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droite 6"/>
          <p:cNvSpPr/>
          <p:nvPr/>
        </p:nvSpPr>
        <p:spPr>
          <a:xfrm>
            <a:off x="5806379" y="5877272"/>
            <a:ext cx="360039"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75757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DOTATIONS</a:t>
            </a:r>
            <a:endParaRPr lang="fr-FR" dirty="0"/>
          </a:p>
        </p:txBody>
      </p:sp>
      <p:sp>
        <p:nvSpPr>
          <p:cNvPr id="2" name="Espace réservé du contenu 1"/>
          <p:cNvSpPr>
            <a:spLocks noGrp="1"/>
          </p:cNvSpPr>
          <p:nvPr>
            <p:ph idx="1"/>
          </p:nvPr>
        </p:nvSpPr>
        <p:spPr>
          <a:xfrm>
            <a:off x="1522413" y="1752601"/>
            <a:ext cx="9134391" cy="4412704"/>
          </a:xfrm>
          <a:ln w="38100">
            <a:noFill/>
          </a:ln>
        </p:spPr>
        <p:txBody>
          <a:bodyPr>
            <a:normAutofit fontScale="85000" lnSpcReduction="10000"/>
          </a:bodyPr>
          <a:lstStyle/>
          <a:p>
            <a:r>
              <a:rPr lang="fr-FR" dirty="0" smtClean="0"/>
              <a:t>Pas de baisse des dotations en 2018 </a:t>
            </a:r>
          </a:p>
          <a:p>
            <a:r>
              <a:rPr lang="fr-FR" dirty="0" smtClean="0"/>
              <a:t>Une augmentation globale annoncée de 400 M€ (représentant une hausse de 0,4%)</a:t>
            </a:r>
          </a:p>
          <a:p>
            <a:r>
              <a:rPr lang="fr-FR" dirty="0" smtClean="0"/>
              <a:t>Pour la </a:t>
            </a:r>
            <a:r>
              <a:rPr lang="fr-FR" dirty="0" smtClean="0">
                <a:solidFill>
                  <a:srgbClr val="FFFF00"/>
                </a:solidFill>
              </a:rPr>
              <a:t>DGF</a:t>
            </a:r>
            <a:r>
              <a:rPr lang="fr-FR" dirty="0" smtClean="0"/>
              <a:t> montant stabilisé au niveau atteint en 2017 (- DGF des Régions) soit </a:t>
            </a:r>
            <a:r>
              <a:rPr lang="fr-FR" b="1" dirty="0" smtClean="0">
                <a:solidFill>
                  <a:srgbClr val="FFFF00"/>
                </a:solidFill>
              </a:rPr>
              <a:t>26,96 Md€ (</a:t>
            </a:r>
            <a:r>
              <a:rPr lang="fr-FR" sz="1900" b="1" dirty="0" smtClean="0">
                <a:solidFill>
                  <a:srgbClr val="FFFF00"/>
                </a:solidFill>
              </a:rPr>
              <a:t>mais toutes les communes ne bénéficieront pas du même montant de DGF qu’en 2017 pour cause notamment d’écrêtement* possible de la dotation forfaitaire)</a:t>
            </a:r>
            <a:endParaRPr lang="fr-FR" sz="1900" b="1" dirty="0" smtClean="0">
              <a:solidFill>
                <a:srgbClr val="FFFF00"/>
              </a:solidFill>
            </a:endParaRPr>
          </a:p>
          <a:p>
            <a:r>
              <a:rPr lang="fr-FR" dirty="0" smtClean="0"/>
              <a:t>             de 200 M€ des dotations de péréquation * :</a:t>
            </a:r>
          </a:p>
          <a:p>
            <a:pPr lvl="4"/>
            <a:r>
              <a:rPr lang="fr-FR" dirty="0" smtClean="0">
                <a:solidFill>
                  <a:srgbClr val="FFFF00"/>
                </a:solidFill>
              </a:rPr>
              <a:t>DSU</a:t>
            </a:r>
            <a:r>
              <a:rPr lang="fr-FR" dirty="0" smtClean="0"/>
              <a:t> :             110 M</a:t>
            </a:r>
            <a:r>
              <a:rPr lang="fr-FR" dirty="0" smtClean="0"/>
              <a:t>€ (soit + 5,3% par rapport à 2017)</a:t>
            </a:r>
            <a:endParaRPr lang="fr-FR" dirty="0" smtClean="0"/>
          </a:p>
          <a:p>
            <a:pPr lvl="4"/>
            <a:r>
              <a:rPr lang="fr-FR" dirty="0" smtClean="0">
                <a:solidFill>
                  <a:srgbClr val="FFFF00"/>
                </a:solidFill>
              </a:rPr>
              <a:t>DSR</a:t>
            </a:r>
            <a:r>
              <a:rPr lang="fr-FR" dirty="0" smtClean="0"/>
              <a:t> :            90 </a:t>
            </a:r>
            <a:r>
              <a:rPr lang="fr-FR" dirty="0"/>
              <a:t>M</a:t>
            </a:r>
            <a:r>
              <a:rPr lang="fr-FR" dirty="0" smtClean="0"/>
              <a:t>€ (soit + 6,3% par rapport à 2017)</a:t>
            </a:r>
          </a:p>
          <a:p>
            <a:pPr lvl="4"/>
            <a:r>
              <a:rPr lang="fr-FR" dirty="0" smtClean="0">
                <a:solidFill>
                  <a:srgbClr val="FFFF00"/>
                </a:solidFill>
              </a:rPr>
              <a:t>DNP :  </a:t>
            </a:r>
            <a:r>
              <a:rPr lang="fr-FR" dirty="0" smtClean="0"/>
              <a:t>aucune hausse de prévu pour 2018 , l’enveloppe globale restant à 794 M€</a:t>
            </a:r>
            <a:endParaRPr lang="fr-FR" dirty="0" smtClean="0"/>
          </a:p>
          <a:p>
            <a:pPr lvl="4"/>
            <a:endParaRPr lang="fr-FR" dirty="0" smtClean="0"/>
          </a:p>
          <a:p>
            <a:pPr marL="0" indent="0">
              <a:buNone/>
            </a:pPr>
            <a:r>
              <a:rPr lang="fr-FR" sz="1800" dirty="0" smtClean="0"/>
              <a:t>Rappel : </a:t>
            </a:r>
            <a:r>
              <a:rPr lang="fr-FR" sz="1800" dirty="0"/>
              <a:t>cette hausse est financée par les collectivités locales elles-mêmes puisque la moitié est financée par des redéploiements au sein de la DGF et l’autre moitié par les dotations servant de variables d’ajustement. </a:t>
            </a:r>
            <a:endParaRPr lang="fr-FR" sz="1800" dirty="0" smtClean="0"/>
          </a:p>
          <a:p>
            <a:pPr marL="0" indent="0">
              <a:buNone/>
            </a:pPr>
            <a:r>
              <a:rPr lang="fr-FR" sz="1800" dirty="0" smtClean="0"/>
              <a:t>Ainsi un grand nombre de communes et d’EPCI connaîtront donc une baisse de leur DGF individuelle en 2018 du fait  de ces écrêtements.</a:t>
            </a:r>
          </a:p>
          <a:p>
            <a:pPr marL="0" indent="0">
              <a:buNone/>
            </a:pPr>
            <a:endParaRPr lang="fr-FR" sz="1800" dirty="0" smtClean="0"/>
          </a:p>
          <a:p>
            <a:endParaRPr lang="fr-FR" sz="1800" dirty="0" smtClean="0"/>
          </a:p>
          <a:p>
            <a:endParaRPr lang="fr-FR" dirty="0" smtClean="0"/>
          </a:p>
          <a:p>
            <a:endParaRPr lang="fr-FR" dirty="0"/>
          </a:p>
        </p:txBody>
      </p:sp>
      <p:cxnSp>
        <p:nvCxnSpPr>
          <p:cNvPr id="4" name="Connecteur droit avec flèche 3"/>
          <p:cNvCxnSpPr/>
          <p:nvPr/>
        </p:nvCxnSpPr>
        <p:spPr>
          <a:xfrm flipV="1">
            <a:off x="1917948" y="3662025"/>
            <a:ext cx="504056" cy="288032"/>
          </a:xfrm>
          <a:prstGeom prst="straightConnector1">
            <a:avLst/>
          </a:prstGeom>
          <a:ln>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flipV="1">
            <a:off x="3142084" y="3948632"/>
            <a:ext cx="288032" cy="2160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flipV="1">
            <a:off x="3153497" y="4164656"/>
            <a:ext cx="288032" cy="2160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6"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310620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DOTATIONS</a:t>
            </a:r>
            <a:endParaRPr lang="fr-FR" dirty="0"/>
          </a:p>
        </p:txBody>
      </p:sp>
      <p:sp>
        <p:nvSpPr>
          <p:cNvPr id="2" name="Espace réservé du contenu 1"/>
          <p:cNvSpPr>
            <a:spLocks noGrp="1"/>
          </p:cNvSpPr>
          <p:nvPr>
            <p:ph idx="1"/>
          </p:nvPr>
        </p:nvSpPr>
        <p:spPr>
          <a:xfrm>
            <a:off x="1522413" y="1752601"/>
            <a:ext cx="9134391" cy="4412704"/>
          </a:xfrm>
          <a:ln w="38100">
            <a:noFill/>
          </a:ln>
        </p:spPr>
        <p:txBody>
          <a:bodyPr>
            <a:normAutofit/>
          </a:bodyPr>
          <a:lstStyle/>
          <a:p>
            <a:pPr marL="0" indent="0" algn="ctr">
              <a:buNone/>
            </a:pPr>
            <a:r>
              <a:rPr lang="fr-FR" b="1" dirty="0" smtClean="0">
                <a:solidFill>
                  <a:srgbClr val="FFFF00"/>
                </a:solidFill>
              </a:rPr>
              <a:t>NOTIFICATION DE LA DGF AUX COLLECTIVITES</a:t>
            </a:r>
            <a:endParaRPr lang="fr-FR" b="1" dirty="0" smtClean="0">
              <a:solidFill>
                <a:srgbClr val="FFFF00"/>
              </a:solidFill>
            </a:endParaRPr>
          </a:p>
          <a:p>
            <a:r>
              <a:rPr lang="fr-FR" sz="1800" dirty="0"/>
              <a:t>Actuellement, les notifications des attributions individuelles de DGF relèvent des préfectures, qui notifient </a:t>
            </a:r>
            <a:r>
              <a:rPr lang="fr-FR" sz="1800" dirty="0" smtClean="0"/>
              <a:t>par </a:t>
            </a:r>
            <a:r>
              <a:rPr lang="fr-FR" sz="1800" dirty="0"/>
              <a:t>courrier les attributions calculées </a:t>
            </a:r>
            <a:r>
              <a:rPr lang="fr-FR" sz="1800" dirty="0" smtClean="0"/>
              <a:t>au </a:t>
            </a:r>
            <a:r>
              <a:rPr lang="fr-FR" sz="1800" dirty="0"/>
              <a:t>niveau central </a:t>
            </a:r>
            <a:r>
              <a:rPr lang="fr-FR" sz="1800" dirty="0" smtClean="0"/>
              <a:t>par </a:t>
            </a:r>
            <a:r>
              <a:rPr lang="fr-FR" sz="1800" dirty="0"/>
              <a:t>la </a:t>
            </a:r>
            <a:r>
              <a:rPr lang="fr-FR" sz="1800" dirty="0" smtClean="0"/>
              <a:t>Direction </a:t>
            </a:r>
            <a:r>
              <a:rPr lang="fr-FR" sz="1800" dirty="0"/>
              <a:t>générale des collectivités locales </a:t>
            </a:r>
            <a:r>
              <a:rPr lang="fr-FR" sz="1800" dirty="0" smtClean="0"/>
              <a:t>(DGCL) </a:t>
            </a:r>
          </a:p>
          <a:p>
            <a:r>
              <a:rPr lang="fr-FR" sz="1800" dirty="0" smtClean="0"/>
              <a:t>L a LF </a:t>
            </a:r>
            <a:r>
              <a:rPr lang="fr-FR" sz="1800" dirty="0"/>
              <a:t>2018 </a:t>
            </a:r>
            <a:r>
              <a:rPr lang="fr-FR" sz="1800" dirty="0" smtClean="0"/>
              <a:t>prévoit d’établir </a:t>
            </a:r>
            <a:r>
              <a:rPr lang="fr-FR" sz="1800" b="1" dirty="0">
                <a:solidFill>
                  <a:srgbClr val="FFFF00"/>
                </a:solidFill>
              </a:rPr>
              <a:t>la notification des dotations par </a:t>
            </a:r>
            <a:r>
              <a:rPr lang="fr-FR" sz="1800" b="1" dirty="0" smtClean="0">
                <a:solidFill>
                  <a:srgbClr val="FFFF00"/>
                </a:solidFill>
              </a:rPr>
              <a:t>la </a:t>
            </a:r>
            <a:r>
              <a:rPr lang="fr-FR" sz="1800" b="1" dirty="0">
                <a:solidFill>
                  <a:srgbClr val="FFFF00"/>
                </a:solidFill>
              </a:rPr>
              <a:t>voie </a:t>
            </a:r>
            <a:r>
              <a:rPr lang="fr-FR" sz="1800" b="1" dirty="0" smtClean="0">
                <a:solidFill>
                  <a:srgbClr val="FFFF00"/>
                </a:solidFill>
              </a:rPr>
              <a:t>d’un </a:t>
            </a:r>
            <a:r>
              <a:rPr lang="fr-FR" sz="1800" b="1" dirty="0">
                <a:solidFill>
                  <a:srgbClr val="FFFF00"/>
                </a:solidFill>
              </a:rPr>
              <a:t>arrêté du ministre chargé des </a:t>
            </a:r>
            <a:r>
              <a:rPr lang="fr-FR" sz="1800" b="1" dirty="0" smtClean="0">
                <a:solidFill>
                  <a:srgbClr val="FFFF00"/>
                </a:solidFill>
              </a:rPr>
              <a:t>collectivités </a:t>
            </a:r>
            <a:r>
              <a:rPr lang="fr-FR" sz="1800" b="1" dirty="0">
                <a:solidFill>
                  <a:srgbClr val="FFFF00"/>
                </a:solidFill>
              </a:rPr>
              <a:t>territoriales, publié au Journal officiel. </a:t>
            </a:r>
          </a:p>
          <a:p>
            <a:r>
              <a:rPr lang="fr-FR" sz="1800" dirty="0" smtClean="0"/>
              <a:t>Cet </a:t>
            </a:r>
            <a:r>
              <a:rPr lang="fr-FR" sz="1800" dirty="0"/>
              <a:t>arrêté renverrait </a:t>
            </a:r>
            <a:r>
              <a:rPr lang="fr-FR" sz="1800" dirty="0" smtClean="0"/>
              <a:t>à </a:t>
            </a:r>
            <a:r>
              <a:rPr lang="fr-FR" sz="1800" dirty="0"/>
              <a:t>un tableau sous format </a:t>
            </a:r>
            <a:r>
              <a:rPr lang="fr-FR" sz="1800" dirty="0" smtClean="0"/>
              <a:t>PDF, </a:t>
            </a:r>
            <a:r>
              <a:rPr lang="fr-FR" sz="1800" dirty="0"/>
              <a:t>mis en ligne sur </a:t>
            </a:r>
            <a:r>
              <a:rPr lang="fr-FR" sz="1800" dirty="0" smtClean="0"/>
              <a:t>la rubrique« documents </a:t>
            </a:r>
            <a:r>
              <a:rPr lang="fr-FR" sz="1800" dirty="0"/>
              <a:t>administratifs » du Journal officiel. </a:t>
            </a:r>
            <a:r>
              <a:rPr lang="fr-FR" sz="1800" dirty="0" smtClean="0"/>
              <a:t>Le </a:t>
            </a:r>
            <a:r>
              <a:rPr lang="fr-FR" sz="1800" dirty="0"/>
              <a:t>délai de recours contentieux commencerait à courir à </a:t>
            </a:r>
            <a:r>
              <a:rPr lang="fr-FR" sz="1800" dirty="0" smtClean="0"/>
              <a:t>la publication </a:t>
            </a:r>
            <a:r>
              <a:rPr lang="fr-FR" sz="1800" dirty="0"/>
              <a:t>de l’arrêté</a:t>
            </a:r>
            <a:r>
              <a:rPr lang="fr-FR" sz="1800" dirty="0" smtClean="0"/>
              <a:t>.</a:t>
            </a:r>
          </a:p>
          <a:p>
            <a:r>
              <a:rPr lang="fr-FR" sz="1800" dirty="0" smtClean="0"/>
              <a:t>Les </a:t>
            </a:r>
            <a:r>
              <a:rPr lang="fr-FR" sz="1800" dirty="0"/>
              <a:t>préfectures conserveraient </a:t>
            </a:r>
            <a:r>
              <a:rPr lang="fr-FR" sz="1800" dirty="0" smtClean="0"/>
              <a:t>«leur </a:t>
            </a:r>
            <a:r>
              <a:rPr lang="fr-FR" sz="1800" dirty="0"/>
              <a:t>rôle dans l’examen des questions posées par les collectivités, dans la réponse aux recours gracieux </a:t>
            </a:r>
            <a:r>
              <a:rPr lang="fr-FR" sz="1800" dirty="0" smtClean="0"/>
              <a:t>et </a:t>
            </a:r>
            <a:r>
              <a:rPr lang="fr-FR" sz="1800" dirty="0"/>
              <a:t>dans la défense au contentieux en première instance</a:t>
            </a:r>
          </a:p>
          <a:p>
            <a:endParaRPr lang="fr-FR" sz="1800" dirty="0"/>
          </a:p>
          <a:p>
            <a:endParaRPr lang="fr-FR" sz="1800" dirty="0"/>
          </a:p>
          <a:p>
            <a:pPr marL="0" indent="0">
              <a:buNone/>
            </a:pPr>
            <a:endParaRPr lang="fr-FR" sz="1800" dirty="0" smtClean="0"/>
          </a:p>
          <a:p>
            <a:endParaRPr lang="fr-FR" sz="1800" dirty="0" smtClean="0"/>
          </a:p>
          <a:p>
            <a:endParaRPr lang="fr-FR" dirty="0" smtClean="0"/>
          </a:p>
          <a:p>
            <a:endParaRPr lang="fr-FR" dirty="0"/>
          </a:p>
        </p:txBody>
      </p:sp>
      <p:pic>
        <p:nvPicPr>
          <p:cNvPr id="16"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392030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DOTATIONS</a:t>
            </a:r>
            <a:endParaRPr lang="fr-FR" dirty="0"/>
          </a:p>
        </p:txBody>
      </p:sp>
      <p:sp>
        <p:nvSpPr>
          <p:cNvPr id="2" name="Espace réservé du contenu 1"/>
          <p:cNvSpPr>
            <a:spLocks noGrp="1"/>
          </p:cNvSpPr>
          <p:nvPr>
            <p:ph idx="1"/>
          </p:nvPr>
        </p:nvSpPr>
        <p:spPr>
          <a:ln w="38100">
            <a:noFill/>
          </a:ln>
        </p:spPr>
        <p:txBody>
          <a:bodyPr>
            <a:normAutofit lnSpcReduction="10000"/>
          </a:bodyPr>
          <a:lstStyle/>
          <a:p>
            <a:endParaRPr lang="fr-FR" dirty="0" smtClean="0"/>
          </a:p>
          <a:p>
            <a:r>
              <a:rPr lang="fr-FR" dirty="0" smtClean="0"/>
              <a:t>Doublement du </a:t>
            </a:r>
            <a:r>
              <a:rPr lang="fr-FR" dirty="0" smtClean="0">
                <a:solidFill>
                  <a:srgbClr val="FFFF00"/>
                </a:solidFill>
              </a:rPr>
              <a:t>Fonds d’indemnisation des communes délivrant les CNI</a:t>
            </a:r>
            <a:r>
              <a:rPr lang="fr-FR" dirty="0" smtClean="0"/>
              <a:t> qui passe de 18,3M€ à 39,8M€</a:t>
            </a:r>
          </a:p>
          <a:p>
            <a:r>
              <a:rPr lang="fr-FR" dirty="0" smtClean="0">
                <a:solidFill>
                  <a:srgbClr val="FFFF00"/>
                </a:solidFill>
              </a:rPr>
              <a:t>Le FCTVA </a:t>
            </a:r>
            <a:r>
              <a:rPr lang="fr-FR" dirty="0" smtClean="0"/>
              <a:t>: </a:t>
            </a:r>
            <a:r>
              <a:rPr lang="fr-FR" dirty="0" smtClean="0"/>
              <a:t>automatisation * </a:t>
            </a:r>
            <a:r>
              <a:rPr lang="fr-FR" dirty="0" smtClean="0"/>
              <a:t>du versement du fonds dont l’enveloppe sera revalorisée de 80M€ en 2018 puis bénéficiera, à partir de l’année suivante, d’une « hausse garantie »</a:t>
            </a:r>
          </a:p>
          <a:p>
            <a:r>
              <a:rPr lang="fr-FR" dirty="0" smtClean="0">
                <a:solidFill>
                  <a:srgbClr val="FFFF00"/>
                </a:solidFill>
              </a:rPr>
              <a:t>Le FPIC </a:t>
            </a:r>
            <a:r>
              <a:rPr lang="fr-FR" dirty="0" smtClean="0"/>
              <a:t>sera maintenu en 2018 à son niveau de 2017 soit 1Mds €</a:t>
            </a:r>
          </a:p>
          <a:p>
            <a:pPr marL="0" indent="0">
              <a:buNone/>
            </a:pPr>
            <a:r>
              <a:rPr lang="fr-FR" dirty="0" smtClean="0"/>
              <a:t>* </a:t>
            </a:r>
            <a:r>
              <a:rPr lang="fr-FR" sz="1800" dirty="0" smtClean="0"/>
              <a:t>Plus de déclaration manuelle des collectivités, mais par le comptable public sur la base des dépenses engagées et mises en paiement. </a:t>
            </a:r>
            <a:r>
              <a:rPr lang="fr-FR" sz="1800" dirty="0" smtClean="0"/>
              <a:t>Entrée en vigueur du dispositif : pour les attributions de FCTVA versées à compter de 2019.</a:t>
            </a:r>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622810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DOTATIONS</a:t>
            </a:r>
            <a:endParaRPr lang="fr-FR" dirty="0"/>
          </a:p>
        </p:txBody>
      </p:sp>
      <p:sp>
        <p:nvSpPr>
          <p:cNvPr id="2" name="Espace réservé du contenu 1"/>
          <p:cNvSpPr>
            <a:spLocks noGrp="1"/>
          </p:cNvSpPr>
          <p:nvPr>
            <p:ph idx="1"/>
          </p:nvPr>
        </p:nvSpPr>
        <p:spPr>
          <a:ln w="38100">
            <a:noFill/>
          </a:ln>
        </p:spPr>
        <p:txBody>
          <a:bodyPr/>
          <a:lstStyle/>
          <a:p>
            <a:pPr marL="0" indent="0">
              <a:buNone/>
            </a:pPr>
            <a:r>
              <a:rPr lang="fr-FR" dirty="0" smtClean="0">
                <a:solidFill>
                  <a:srgbClr val="FFFF00"/>
                </a:solidFill>
              </a:rPr>
              <a:t>LE VOLET SPÉCIFIQUE CNI</a:t>
            </a:r>
          </a:p>
          <a:p>
            <a:r>
              <a:rPr lang="fr-FR" dirty="0"/>
              <a:t>A</a:t>
            </a:r>
            <a:r>
              <a:rPr lang="fr-FR" dirty="0" smtClean="0"/>
              <a:t>ugmentation </a:t>
            </a:r>
            <a:r>
              <a:rPr lang="fr-FR" dirty="0"/>
              <a:t>de la dotation forfaitaire versée aux communes en charge de l’instruction des passeports et des </a:t>
            </a:r>
            <a:r>
              <a:rPr lang="fr-FR" dirty="0" smtClean="0"/>
              <a:t>CNI</a:t>
            </a:r>
            <a:r>
              <a:rPr lang="fr-FR" dirty="0"/>
              <a:t> </a:t>
            </a:r>
            <a:r>
              <a:rPr lang="fr-FR" dirty="0" smtClean="0"/>
              <a:t>qui passe pour la majorité des DR de 5030€ à </a:t>
            </a:r>
            <a:r>
              <a:rPr lang="fr-FR" dirty="0" smtClean="0">
                <a:solidFill>
                  <a:srgbClr val="FFFF00"/>
                </a:solidFill>
              </a:rPr>
              <a:t>8580€</a:t>
            </a:r>
          </a:p>
          <a:p>
            <a:r>
              <a:rPr lang="fr-FR" dirty="0" smtClean="0"/>
              <a:t>Instauration (à la demande de l’AMF) </a:t>
            </a:r>
            <a:r>
              <a:rPr lang="fr-FR" dirty="0" smtClean="0">
                <a:solidFill>
                  <a:srgbClr val="FFFF00"/>
                </a:solidFill>
              </a:rPr>
              <a:t>d’une « prime d’activité » d’un montant de 12 000€ </a:t>
            </a:r>
            <a:r>
              <a:rPr lang="fr-FR" dirty="0" smtClean="0"/>
              <a:t>pour les DR qui enregistrent </a:t>
            </a:r>
            <a:r>
              <a:rPr lang="fr-FR" dirty="0" smtClean="0">
                <a:solidFill>
                  <a:srgbClr val="FFFF00"/>
                </a:solidFill>
              </a:rPr>
              <a:t>plus de 1875 titres par an</a:t>
            </a:r>
          </a:p>
          <a:p>
            <a:r>
              <a:rPr lang="fr-FR" dirty="0" smtClean="0">
                <a:solidFill>
                  <a:srgbClr val="FFFF00"/>
                </a:solidFill>
              </a:rPr>
              <a:t>Mais aucune dotation « de rattrapage » </a:t>
            </a:r>
            <a:r>
              <a:rPr lang="fr-FR" dirty="0" smtClean="0"/>
              <a:t>pour soutenir l’activité de l’année 2017 n’est envisagée</a:t>
            </a:r>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208048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522413" y="381000"/>
            <a:ext cx="7380311" cy="815752"/>
          </a:xfrm>
        </p:spPr>
        <p:txBody>
          <a:bodyPr rtlCol="0"/>
          <a:lstStyle/>
          <a:p>
            <a:pPr rtl="0"/>
            <a:r>
              <a:rPr lang="fr-FR" dirty="0" smtClean="0"/>
              <a:t>L’INVESTISSEMENT LOCAL</a:t>
            </a:r>
            <a:endParaRPr lang="fr-FR" dirty="0"/>
          </a:p>
        </p:txBody>
      </p:sp>
      <p:sp>
        <p:nvSpPr>
          <p:cNvPr id="2" name="Espace réservé du contenu 1"/>
          <p:cNvSpPr>
            <a:spLocks noGrp="1"/>
          </p:cNvSpPr>
          <p:nvPr>
            <p:ph idx="1"/>
          </p:nvPr>
        </p:nvSpPr>
        <p:spPr>
          <a:xfrm>
            <a:off x="1471399" y="1412776"/>
            <a:ext cx="9447549" cy="4608511"/>
          </a:xfrm>
          <a:ln w="38100">
            <a:noFill/>
          </a:ln>
        </p:spPr>
        <p:txBody>
          <a:bodyPr>
            <a:normAutofit fontScale="92500" lnSpcReduction="20000"/>
          </a:bodyPr>
          <a:lstStyle/>
          <a:p>
            <a:r>
              <a:rPr lang="fr-FR" dirty="0"/>
              <a:t>Les dotations de soutien à l’investissement local s’élèveront en 2018 à </a:t>
            </a:r>
            <a:r>
              <a:rPr lang="fr-FR" dirty="0">
                <a:solidFill>
                  <a:srgbClr val="FFFF00"/>
                </a:solidFill>
              </a:rPr>
              <a:t>1,8 Mds €</a:t>
            </a:r>
            <a:r>
              <a:rPr lang="fr-FR" dirty="0"/>
              <a:t> répartis ainsi :</a:t>
            </a:r>
          </a:p>
          <a:p>
            <a:pPr lvl="3"/>
            <a:r>
              <a:rPr lang="fr-FR" b="1" dirty="0">
                <a:solidFill>
                  <a:srgbClr val="FFFF00"/>
                </a:solidFill>
              </a:rPr>
              <a:t>996 M€ pour la </a:t>
            </a:r>
            <a:r>
              <a:rPr lang="fr-FR" b="1" dirty="0" smtClean="0">
                <a:solidFill>
                  <a:srgbClr val="FFFF00"/>
                </a:solidFill>
              </a:rPr>
              <a:t>DETR </a:t>
            </a:r>
            <a:r>
              <a:rPr lang="fr-FR" dirty="0" smtClean="0"/>
              <a:t>* </a:t>
            </a:r>
            <a:r>
              <a:rPr lang="fr-FR" dirty="0" smtClean="0"/>
              <a:t>(plafond des enveloppes départementales à 110% du montant alloué de l’année précédente – les commissions locales sont désormais compétentes pour donner un avis à partir d’un montant de 100 000€ au lieu de 150 000€ auparavant</a:t>
            </a:r>
            <a:r>
              <a:rPr lang="fr-FR" dirty="0" smtClean="0"/>
              <a:t>) * majorée de 50M€ provenant du reliquat Réserve Parlementaire soit </a:t>
            </a:r>
            <a:r>
              <a:rPr lang="fr-FR" b="1" dirty="0" smtClean="0">
                <a:solidFill>
                  <a:srgbClr val="FFFF00"/>
                </a:solidFill>
              </a:rPr>
              <a:t>1,046M€</a:t>
            </a:r>
            <a:endParaRPr lang="fr-FR" b="1" dirty="0">
              <a:solidFill>
                <a:srgbClr val="FFFF00"/>
              </a:solidFill>
            </a:endParaRPr>
          </a:p>
          <a:p>
            <a:pPr lvl="3"/>
            <a:r>
              <a:rPr lang="fr-FR" b="1" dirty="0" smtClean="0">
                <a:solidFill>
                  <a:srgbClr val="FFFF00"/>
                </a:solidFill>
              </a:rPr>
              <a:t>615 </a:t>
            </a:r>
            <a:r>
              <a:rPr lang="fr-FR" b="1" dirty="0">
                <a:solidFill>
                  <a:srgbClr val="FFFF00"/>
                </a:solidFill>
              </a:rPr>
              <a:t>M€ pour la DSIL </a:t>
            </a:r>
            <a:r>
              <a:rPr lang="fr-FR" dirty="0"/>
              <a:t>(Dotation de Soutien à l’Investissement Local)</a:t>
            </a:r>
          </a:p>
          <a:p>
            <a:pPr lvl="3"/>
            <a:r>
              <a:rPr lang="fr-FR" b="1" dirty="0">
                <a:solidFill>
                  <a:srgbClr val="FFFF00"/>
                </a:solidFill>
              </a:rPr>
              <a:t>150 M€ pour la DPV </a:t>
            </a:r>
            <a:r>
              <a:rPr lang="fr-FR" dirty="0"/>
              <a:t>(Dotation Politique de la Ville)</a:t>
            </a:r>
          </a:p>
          <a:p>
            <a:r>
              <a:rPr lang="fr-FR" dirty="0">
                <a:solidFill>
                  <a:srgbClr val="FFFF00"/>
                </a:solidFill>
              </a:rPr>
              <a:t>La DSIL </a:t>
            </a:r>
            <a:r>
              <a:rPr lang="fr-FR" dirty="0"/>
              <a:t>devient</a:t>
            </a:r>
            <a:r>
              <a:rPr lang="fr-FR" dirty="0">
                <a:solidFill>
                  <a:srgbClr val="FFFF00"/>
                </a:solidFill>
              </a:rPr>
              <a:t> une dotation pérenne </a:t>
            </a:r>
            <a:r>
              <a:rPr lang="fr-FR" dirty="0"/>
              <a:t>avec une codification au </a:t>
            </a:r>
            <a:r>
              <a:rPr lang="fr-FR" dirty="0" smtClean="0"/>
              <a:t>CGCT (art L2334-42)</a:t>
            </a:r>
            <a:endParaRPr lang="fr-FR" dirty="0"/>
          </a:p>
          <a:p>
            <a:r>
              <a:rPr lang="fr-FR" dirty="0"/>
              <a:t>En 2018, elle sera ventilée en partie </a:t>
            </a:r>
            <a:r>
              <a:rPr lang="fr-FR" dirty="0">
                <a:solidFill>
                  <a:srgbClr val="FFFF00"/>
                </a:solidFill>
              </a:rPr>
              <a:t>sur le financement des Contrats de Ruralité, </a:t>
            </a:r>
            <a:r>
              <a:rPr lang="fr-FR" dirty="0"/>
              <a:t>les projets des pactes métropolitains </a:t>
            </a:r>
            <a:r>
              <a:rPr lang="fr-FR" dirty="0">
                <a:solidFill>
                  <a:srgbClr val="FFFF00"/>
                </a:solidFill>
              </a:rPr>
              <a:t>et le soutien à l’ingénierie de projets pour « les petites </a:t>
            </a:r>
            <a:r>
              <a:rPr lang="fr-FR" dirty="0" smtClean="0">
                <a:solidFill>
                  <a:srgbClr val="FFFF00"/>
                </a:solidFill>
              </a:rPr>
              <a:t>communes.</a:t>
            </a:r>
            <a:endParaRPr lang="fr-FR" dirty="0" smtClean="0"/>
          </a:p>
          <a:p>
            <a:r>
              <a:rPr lang="fr-FR" dirty="0" smtClean="0"/>
              <a:t>La DSIL permettra également d’accompagner les investissements locaux dans les domaines de la transition énergétique, la rénovation thermique des bâtiments, la mobilité durable et la modernisation de l’action publique.</a:t>
            </a:r>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38080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522413" y="381000"/>
            <a:ext cx="7380311" cy="815752"/>
          </a:xfrm>
        </p:spPr>
        <p:txBody>
          <a:bodyPr rtlCol="0"/>
          <a:lstStyle/>
          <a:p>
            <a:pPr rtl="0"/>
            <a:r>
              <a:rPr lang="fr-FR" dirty="0" smtClean="0"/>
              <a:t>L’INVESTISSEMENT LOCAL</a:t>
            </a:r>
            <a:endParaRPr lang="fr-FR" dirty="0"/>
          </a:p>
        </p:txBody>
      </p:sp>
      <p:sp>
        <p:nvSpPr>
          <p:cNvPr id="2" name="Espace réservé du contenu 1"/>
          <p:cNvSpPr>
            <a:spLocks noGrp="1"/>
          </p:cNvSpPr>
          <p:nvPr>
            <p:ph idx="1"/>
          </p:nvPr>
        </p:nvSpPr>
        <p:spPr>
          <a:xfrm>
            <a:off x="1471399" y="1412776"/>
            <a:ext cx="9447549" cy="4608511"/>
          </a:xfrm>
          <a:ln w="38100">
            <a:noFill/>
          </a:ln>
        </p:spPr>
        <p:txBody>
          <a:bodyPr>
            <a:normAutofit/>
          </a:bodyPr>
          <a:lstStyle/>
          <a:p>
            <a:r>
              <a:rPr lang="fr-FR" dirty="0" smtClean="0"/>
              <a:t>Afin de renforcer l’information sur la sélection des dossiers et l’utilisation des crédits, </a:t>
            </a:r>
            <a:r>
              <a:rPr lang="fr-FR" b="1" dirty="0" smtClean="0">
                <a:solidFill>
                  <a:srgbClr val="FFFF00"/>
                </a:solidFill>
              </a:rPr>
              <a:t>le préfet doit communiquer aux membres de la commission consultative d’élus ainsi qu’aux Parlementaires, la liste des projets subventionnés au titre de la DSIL dans le département dans un délai d’un mois à compter de sa décision.</a:t>
            </a:r>
            <a:endParaRPr lang="fr-FR" b="1" dirty="0">
              <a:solidFill>
                <a:srgbClr val="FFFF00"/>
              </a:solidFill>
            </a:endParaRPr>
          </a:p>
          <a:p>
            <a:r>
              <a:rPr lang="fr-FR" dirty="0" smtClean="0"/>
              <a:t>Une première liste des opérations subventionnées, ainsi que leur montant devra être publiée </a:t>
            </a:r>
            <a:r>
              <a:rPr lang="fr-FR" b="1" u="sng" dirty="0" smtClean="0">
                <a:solidFill>
                  <a:srgbClr val="FFFF00"/>
                </a:solidFill>
              </a:rPr>
              <a:t>avant le 30 septembre de l’exercice en cours</a:t>
            </a:r>
            <a:r>
              <a:rPr lang="fr-FR" u="sng" dirty="0" smtClean="0"/>
              <a:t> </a:t>
            </a:r>
            <a:r>
              <a:rPr lang="fr-FR" dirty="0" smtClean="0"/>
              <a:t>sur le site officiel  de la préfecture</a:t>
            </a:r>
            <a:endParaRPr lang="fr-FR" dirty="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228537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RÉGIONS</a:t>
            </a:r>
            <a:endParaRPr lang="fr-FR" dirty="0"/>
          </a:p>
        </p:txBody>
      </p:sp>
      <p:sp>
        <p:nvSpPr>
          <p:cNvPr id="2" name="Espace réservé du contenu 1"/>
          <p:cNvSpPr>
            <a:spLocks noGrp="1"/>
          </p:cNvSpPr>
          <p:nvPr>
            <p:ph idx="1"/>
          </p:nvPr>
        </p:nvSpPr>
        <p:spPr>
          <a:ln w="38100">
            <a:noFill/>
          </a:ln>
        </p:spPr>
        <p:txBody>
          <a:bodyPr/>
          <a:lstStyle/>
          <a:p>
            <a:endParaRPr lang="fr-FR" dirty="0" smtClean="0"/>
          </a:p>
          <a:p>
            <a:r>
              <a:rPr lang="fr-FR" dirty="0" smtClean="0"/>
              <a:t>La DGF des Régions sera remplacée dès 2018 par </a:t>
            </a:r>
            <a:r>
              <a:rPr lang="fr-FR" dirty="0" smtClean="0">
                <a:solidFill>
                  <a:srgbClr val="FFFF00"/>
                </a:solidFill>
              </a:rPr>
              <a:t>une fraction de recettes de TVA</a:t>
            </a:r>
            <a:r>
              <a:rPr lang="fr-FR" dirty="0" smtClean="0"/>
              <a:t> (100 M€ de ressources supplémentaires avec sur la durée du quinquennat, une « croissance de cette recette fiscale estimée à 700M€ »</a:t>
            </a:r>
          </a:p>
          <a:p>
            <a:r>
              <a:rPr lang="fr-FR" dirty="0" smtClean="0"/>
              <a:t>Dans le cadre </a:t>
            </a:r>
            <a:r>
              <a:rPr lang="fr-FR" dirty="0" smtClean="0">
                <a:solidFill>
                  <a:srgbClr val="FFFF00"/>
                </a:solidFill>
              </a:rPr>
              <a:t>du Fonds de soutien exceptionnel </a:t>
            </a:r>
            <a:r>
              <a:rPr lang="fr-FR" dirty="0" smtClean="0"/>
              <a:t>introduit par la LF2017, les Régions percevront en 2018 une fraction de ce fonds maintenu dont l’enveloppe s’élèvera à 250M€ </a:t>
            </a:r>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512003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LA TAXE D’HABITATION</a:t>
            </a:r>
            <a:endParaRPr lang="fr-FR" dirty="0"/>
          </a:p>
        </p:txBody>
      </p:sp>
      <p:sp>
        <p:nvSpPr>
          <p:cNvPr id="2" name="Espace réservé du contenu 1"/>
          <p:cNvSpPr>
            <a:spLocks noGrp="1"/>
          </p:cNvSpPr>
          <p:nvPr>
            <p:ph idx="1"/>
          </p:nvPr>
        </p:nvSpPr>
        <p:spPr>
          <a:ln w="38100">
            <a:noFill/>
          </a:ln>
        </p:spPr>
        <p:txBody>
          <a:bodyPr/>
          <a:lstStyle/>
          <a:p>
            <a:endParaRPr lang="fr-FR" dirty="0" smtClean="0"/>
          </a:p>
          <a:p>
            <a:r>
              <a:rPr lang="fr-FR" dirty="0" smtClean="0"/>
              <a:t>La loi de Finances pour 2018 confirme la réforme de la TH</a:t>
            </a:r>
            <a:r>
              <a:rPr lang="fr-FR" dirty="0"/>
              <a:t> </a:t>
            </a:r>
            <a:r>
              <a:rPr lang="fr-FR" dirty="0" smtClean="0"/>
              <a:t> qui concernera </a:t>
            </a:r>
            <a:r>
              <a:rPr lang="fr-FR" dirty="0"/>
              <a:t>80% des personnes qui la paient soit 17 M de foyers fiscaux</a:t>
            </a:r>
            <a:r>
              <a:rPr lang="fr-FR" dirty="0" smtClean="0"/>
              <a:t> : </a:t>
            </a:r>
          </a:p>
          <a:p>
            <a:r>
              <a:rPr lang="fr-FR" dirty="0" smtClean="0"/>
              <a:t>Elle s’effectuera </a:t>
            </a:r>
            <a:r>
              <a:rPr lang="fr-FR" dirty="0"/>
              <a:t>en 3 </a:t>
            </a:r>
            <a:r>
              <a:rPr lang="fr-FR" dirty="0" smtClean="0"/>
              <a:t>temps pour les contribuables concernés : </a:t>
            </a:r>
          </a:p>
          <a:p>
            <a:pPr lvl="3"/>
            <a:r>
              <a:rPr lang="fr-FR" dirty="0" smtClean="0"/>
              <a:t>En 2018 une baisse de 30% </a:t>
            </a:r>
          </a:p>
          <a:p>
            <a:pPr lvl="3"/>
            <a:r>
              <a:rPr lang="fr-FR" dirty="0" smtClean="0"/>
              <a:t>En 2019 vient s’ajouter une baisse de 30%</a:t>
            </a:r>
          </a:p>
          <a:p>
            <a:pPr lvl="3"/>
            <a:r>
              <a:rPr lang="fr-FR" dirty="0" smtClean="0"/>
              <a:t>La totalité en 2020.</a:t>
            </a:r>
          </a:p>
          <a:p>
            <a:pPr lvl="3"/>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570932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522413" y="381000"/>
            <a:ext cx="5868143" cy="599728"/>
          </a:xfrm>
        </p:spPr>
        <p:txBody>
          <a:bodyPr rtlCol="0"/>
          <a:lstStyle/>
          <a:p>
            <a:pPr rtl="0"/>
            <a:r>
              <a:rPr lang="fr-FR" dirty="0" smtClean="0"/>
              <a:t>LA TAXE D’HABITATION</a:t>
            </a:r>
            <a:endParaRPr lang="fr-FR" dirty="0"/>
          </a:p>
        </p:txBody>
      </p:sp>
      <p:sp>
        <p:nvSpPr>
          <p:cNvPr id="3" name="Espace réservé du contenu 2"/>
          <p:cNvSpPr>
            <a:spLocks noGrp="1"/>
          </p:cNvSpPr>
          <p:nvPr>
            <p:ph sz="half" idx="1"/>
          </p:nvPr>
        </p:nvSpPr>
        <p:spPr>
          <a:xfrm>
            <a:off x="1522413" y="980728"/>
            <a:ext cx="2645415" cy="515887"/>
          </a:xfrm>
        </p:spPr>
        <p:txBody>
          <a:bodyPr rtlCol="0">
            <a:normAutofit fontScale="85000" lnSpcReduction="10000"/>
          </a:bodyPr>
          <a:lstStyle/>
          <a:p>
            <a:pPr rtl="0"/>
            <a:r>
              <a:rPr lang="fr-FR" dirty="0" smtClean="0"/>
              <a:t>Qui sera exonéré ? :</a:t>
            </a:r>
          </a:p>
        </p:txBody>
      </p:sp>
      <p:graphicFrame>
        <p:nvGraphicFramePr>
          <p:cNvPr id="9" name="Espace réservé du contenu 8" descr="Exemple de tableau avec 3 colonnes et 4 lignes" title="Tableau"/>
          <p:cNvGraphicFramePr>
            <a:graphicFrameLocks noGrp="1"/>
          </p:cNvGraphicFramePr>
          <p:nvPr>
            <p:ph sz="half" idx="2"/>
            <p:extLst>
              <p:ext uri="{D42A27DB-BD31-4B8C-83A1-F6EECF244321}">
                <p14:modId xmlns:p14="http://schemas.microsoft.com/office/powerpoint/2010/main" val="2751805625"/>
              </p:ext>
            </p:extLst>
          </p:nvPr>
        </p:nvGraphicFramePr>
        <p:xfrm>
          <a:off x="1522413" y="1536184"/>
          <a:ext cx="6660231" cy="2468880"/>
        </p:xfrm>
        <a:graphic>
          <a:graphicData uri="http://schemas.openxmlformats.org/drawingml/2006/table">
            <a:tbl>
              <a:tblPr firstRow="1" bandRow="1">
                <a:tableStyleId>{5C22544A-7EE6-4342-B048-85BDC9FD1C3A}</a:tableStyleId>
              </a:tblPr>
              <a:tblGrid>
                <a:gridCol w="3563887">
                  <a:extLst>
                    <a:ext uri="{9D8B030D-6E8A-4147-A177-3AD203B41FA5}">
                      <a16:colId xmlns:a16="http://schemas.microsoft.com/office/drawing/2014/main" xmlns="" val="20000"/>
                    </a:ext>
                  </a:extLst>
                </a:gridCol>
                <a:gridCol w="3096344">
                  <a:extLst>
                    <a:ext uri="{9D8B030D-6E8A-4147-A177-3AD203B41FA5}">
                      <a16:colId xmlns:a16="http://schemas.microsoft.com/office/drawing/2014/main" xmlns="" val="20001"/>
                    </a:ext>
                  </a:extLst>
                </a:gridCol>
              </a:tblGrid>
              <a:tr h="380648">
                <a:tc>
                  <a:txBody>
                    <a:bodyPr/>
                    <a:lstStyle/>
                    <a:p>
                      <a:pPr rtl="0"/>
                      <a:r>
                        <a:rPr lang="fr-FR" noProof="0" dirty="0" smtClean="0"/>
                        <a:t>Personne</a:t>
                      </a:r>
                      <a:r>
                        <a:rPr lang="fr-FR" baseline="0" noProof="0" dirty="0" smtClean="0"/>
                        <a:t> seule, Parent isolé</a:t>
                      </a:r>
                      <a:endParaRPr lang="fr-FR" noProof="0" dirty="0"/>
                    </a:p>
                  </a:txBody>
                  <a:tcPr anchor="ctr"/>
                </a:tc>
                <a:tc>
                  <a:txBody>
                    <a:bodyPr/>
                    <a:lstStyle/>
                    <a:p>
                      <a:pPr algn="ctr" rtl="0"/>
                      <a:r>
                        <a:rPr lang="fr-FR" noProof="0" dirty="0" smtClean="0"/>
                        <a:t>Revenu fiscal de référence</a:t>
                      </a:r>
                      <a:r>
                        <a:rPr lang="fr-FR" baseline="0" noProof="0" dirty="0" smtClean="0"/>
                        <a:t> maximal (en €)</a:t>
                      </a:r>
                      <a:endParaRPr lang="fr-FR" noProof="0" dirty="0"/>
                    </a:p>
                  </a:txBody>
                  <a:tcPr anchor="ctr"/>
                </a:tc>
                <a:extLst>
                  <a:ext uri="{0D108BD9-81ED-4DB2-BD59-A6C34878D82A}">
                    <a16:rowId xmlns:a16="http://schemas.microsoft.com/office/drawing/2014/main" xmlns="" val="10000"/>
                  </a:ext>
                </a:extLst>
              </a:tr>
              <a:tr h="314001">
                <a:tc>
                  <a:txBody>
                    <a:bodyPr/>
                    <a:lstStyle/>
                    <a:p>
                      <a:pPr rtl="0"/>
                      <a:r>
                        <a:rPr lang="fr-FR" sz="1600" noProof="0" dirty="0" smtClean="0"/>
                        <a:t>Sans</a:t>
                      </a:r>
                      <a:r>
                        <a:rPr lang="fr-FR" sz="1600" baseline="0" noProof="0" dirty="0" smtClean="0"/>
                        <a:t> enfant</a:t>
                      </a:r>
                      <a:endParaRPr lang="fr-FR" sz="1600" noProof="0" dirty="0"/>
                    </a:p>
                  </a:txBody>
                  <a:tcPr anchor="ctr"/>
                </a:tc>
                <a:tc>
                  <a:txBody>
                    <a:bodyPr/>
                    <a:lstStyle/>
                    <a:p>
                      <a:pPr algn="ctr" rtl="0"/>
                      <a:r>
                        <a:rPr lang="fr-FR" noProof="0" dirty="0" smtClean="0"/>
                        <a:t>27000</a:t>
                      </a:r>
                      <a:endParaRPr lang="fr-FR" noProof="0" dirty="0"/>
                    </a:p>
                  </a:txBody>
                  <a:tcPr anchor="ctr"/>
                </a:tc>
                <a:extLst>
                  <a:ext uri="{0D108BD9-81ED-4DB2-BD59-A6C34878D82A}">
                    <a16:rowId xmlns:a16="http://schemas.microsoft.com/office/drawing/2014/main" xmlns="" val="10001"/>
                  </a:ext>
                </a:extLst>
              </a:tr>
              <a:tr h="308281">
                <a:tc>
                  <a:txBody>
                    <a:bodyPr/>
                    <a:lstStyle/>
                    <a:p>
                      <a:pPr rtl="0"/>
                      <a:r>
                        <a:rPr lang="fr-FR" noProof="0" dirty="0" smtClean="0"/>
                        <a:t>1</a:t>
                      </a:r>
                      <a:r>
                        <a:rPr lang="fr-FR" baseline="0" noProof="0" dirty="0" smtClean="0"/>
                        <a:t> enfant</a:t>
                      </a:r>
                      <a:endParaRPr lang="fr-FR" noProof="0" dirty="0"/>
                    </a:p>
                  </a:txBody>
                  <a:tcPr anchor="ctr"/>
                </a:tc>
                <a:tc>
                  <a:txBody>
                    <a:bodyPr/>
                    <a:lstStyle/>
                    <a:p>
                      <a:pPr algn="ctr" rtl="0"/>
                      <a:r>
                        <a:rPr lang="fr-FR" noProof="0" dirty="0" smtClean="0"/>
                        <a:t>43000</a:t>
                      </a:r>
                      <a:endParaRPr lang="fr-FR" noProof="0" dirty="0"/>
                    </a:p>
                  </a:txBody>
                  <a:tcPr anchor="ctr"/>
                </a:tc>
                <a:extLst>
                  <a:ext uri="{0D108BD9-81ED-4DB2-BD59-A6C34878D82A}">
                    <a16:rowId xmlns:a16="http://schemas.microsoft.com/office/drawing/2014/main" xmlns="" val="10002"/>
                  </a:ext>
                </a:extLst>
              </a:tr>
              <a:tr h="302561">
                <a:tc>
                  <a:txBody>
                    <a:bodyPr/>
                    <a:lstStyle/>
                    <a:p>
                      <a:pPr rtl="0"/>
                      <a:r>
                        <a:rPr lang="fr-FR" noProof="0" dirty="0" smtClean="0"/>
                        <a:t>2</a:t>
                      </a:r>
                      <a:r>
                        <a:rPr lang="fr-FR" baseline="0" noProof="0" dirty="0" smtClean="0"/>
                        <a:t> enfants</a:t>
                      </a:r>
                      <a:endParaRPr lang="fr-FR" noProof="0" dirty="0"/>
                    </a:p>
                  </a:txBody>
                  <a:tcPr anchor="ctr"/>
                </a:tc>
                <a:tc>
                  <a:txBody>
                    <a:bodyPr/>
                    <a:lstStyle/>
                    <a:p>
                      <a:pPr algn="ctr" rtl="0"/>
                      <a:r>
                        <a:rPr lang="fr-FR" noProof="0" dirty="0" smtClean="0"/>
                        <a:t>49000</a:t>
                      </a:r>
                      <a:endParaRPr lang="fr-FR" noProof="0" dirty="0"/>
                    </a:p>
                  </a:txBody>
                  <a:tcPr anchor="ctr"/>
                </a:tc>
                <a:extLst>
                  <a:ext uri="{0D108BD9-81ED-4DB2-BD59-A6C34878D82A}">
                    <a16:rowId xmlns:a16="http://schemas.microsoft.com/office/drawing/2014/main" xmlns="" val="10003"/>
                  </a:ext>
                </a:extLst>
              </a:tr>
              <a:tr h="224833">
                <a:tc>
                  <a:txBody>
                    <a:bodyPr/>
                    <a:lstStyle/>
                    <a:p>
                      <a:pPr rtl="0"/>
                      <a:r>
                        <a:rPr lang="fr-FR" noProof="0" dirty="0" smtClean="0"/>
                        <a:t>3 enfants</a:t>
                      </a:r>
                      <a:r>
                        <a:rPr lang="fr-FR" baseline="0" noProof="0" dirty="0" smtClean="0"/>
                        <a:t> </a:t>
                      </a:r>
                      <a:endParaRPr lang="fr-FR" noProof="0" dirty="0"/>
                    </a:p>
                  </a:txBody>
                  <a:tcPr anchor="ctr"/>
                </a:tc>
                <a:tc>
                  <a:txBody>
                    <a:bodyPr/>
                    <a:lstStyle/>
                    <a:p>
                      <a:pPr algn="ctr" rtl="0"/>
                      <a:r>
                        <a:rPr lang="fr-FR" noProof="0" dirty="0" smtClean="0"/>
                        <a:t>61000</a:t>
                      </a:r>
                      <a:endParaRPr lang="fr-FR" noProof="0" dirty="0"/>
                    </a:p>
                  </a:txBody>
                  <a:tcPr anchor="ctr"/>
                </a:tc>
              </a:tr>
              <a:tr h="291121">
                <a:tc>
                  <a:txBody>
                    <a:bodyPr/>
                    <a:lstStyle/>
                    <a:p>
                      <a:pPr rtl="0"/>
                      <a:r>
                        <a:rPr lang="fr-FR" noProof="0" dirty="0" smtClean="0"/>
                        <a:t>4 enfant</a:t>
                      </a:r>
                      <a:endParaRPr lang="fr-FR" noProof="0" dirty="0"/>
                    </a:p>
                  </a:txBody>
                  <a:tcPr anchor="ctr"/>
                </a:tc>
                <a:tc>
                  <a:txBody>
                    <a:bodyPr/>
                    <a:lstStyle/>
                    <a:p>
                      <a:pPr algn="ctr" rtl="0"/>
                      <a:r>
                        <a:rPr lang="fr-FR" noProof="0" dirty="0" smtClean="0"/>
                        <a:t>73000</a:t>
                      </a:r>
                      <a:endParaRPr lang="fr-FR" noProof="0" dirty="0"/>
                    </a:p>
                  </a:txBody>
                  <a:tcPr anchor="ctr"/>
                </a:tc>
              </a:tr>
            </a:tbl>
          </a:graphicData>
        </a:graphic>
      </p:graphicFrame>
      <p:graphicFrame>
        <p:nvGraphicFramePr>
          <p:cNvPr id="4" name="Tableau 3"/>
          <p:cNvGraphicFramePr>
            <a:graphicFrameLocks noGrp="1"/>
          </p:cNvGraphicFramePr>
          <p:nvPr>
            <p:extLst>
              <p:ext uri="{D42A27DB-BD31-4B8C-83A1-F6EECF244321}">
                <p14:modId xmlns:p14="http://schemas.microsoft.com/office/powerpoint/2010/main" val="1941012454"/>
              </p:ext>
            </p:extLst>
          </p:nvPr>
        </p:nvGraphicFramePr>
        <p:xfrm>
          <a:off x="1522413" y="4293096"/>
          <a:ext cx="6660231" cy="2468880"/>
        </p:xfrm>
        <a:graphic>
          <a:graphicData uri="http://schemas.openxmlformats.org/drawingml/2006/table">
            <a:tbl>
              <a:tblPr firstRow="1" bandRow="1">
                <a:tableStyleId>{5C22544A-7EE6-4342-B048-85BDC9FD1C3A}</a:tableStyleId>
              </a:tblPr>
              <a:tblGrid>
                <a:gridCol w="3563887"/>
                <a:gridCol w="3096344"/>
              </a:tblGrid>
              <a:tr h="380648">
                <a:tc>
                  <a:txBody>
                    <a:bodyPr/>
                    <a:lstStyle/>
                    <a:p>
                      <a:pPr rtl="0"/>
                      <a:r>
                        <a:rPr lang="fr-FR" noProof="0" dirty="0" smtClean="0"/>
                        <a:t>Couple</a:t>
                      </a:r>
                      <a:endParaRPr lang="fr-FR" noProof="0" dirty="0"/>
                    </a:p>
                  </a:txBody>
                  <a:tcPr anchor="ctr"/>
                </a:tc>
                <a:tc>
                  <a:txBody>
                    <a:bodyPr/>
                    <a:lstStyle/>
                    <a:p>
                      <a:pPr algn="ctr" rtl="0"/>
                      <a:r>
                        <a:rPr lang="fr-FR" noProof="0" dirty="0" smtClean="0"/>
                        <a:t>Revenu fiscal de référence</a:t>
                      </a:r>
                      <a:r>
                        <a:rPr lang="fr-FR" baseline="0" noProof="0" dirty="0" smtClean="0"/>
                        <a:t> maximal (en €)</a:t>
                      </a:r>
                      <a:endParaRPr lang="fr-FR" noProof="0" dirty="0"/>
                    </a:p>
                  </a:txBody>
                  <a:tcPr anchor="ctr"/>
                </a:tc>
              </a:tr>
              <a:tr h="314001">
                <a:tc>
                  <a:txBody>
                    <a:bodyPr/>
                    <a:lstStyle/>
                    <a:p>
                      <a:pPr rtl="0"/>
                      <a:r>
                        <a:rPr lang="fr-FR" sz="1600" noProof="0" dirty="0" smtClean="0"/>
                        <a:t>Sans</a:t>
                      </a:r>
                      <a:r>
                        <a:rPr lang="fr-FR" sz="1600" baseline="0" noProof="0" dirty="0" smtClean="0"/>
                        <a:t> enfant</a:t>
                      </a:r>
                      <a:endParaRPr lang="fr-FR" sz="1600" noProof="0" dirty="0"/>
                    </a:p>
                  </a:txBody>
                  <a:tcPr anchor="ctr"/>
                </a:tc>
                <a:tc>
                  <a:txBody>
                    <a:bodyPr/>
                    <a:lstStyle/>
                    <a:p>
                      <a:pPr algn="ctr" rtl="0"/>
                      <a:r>
                        <a:rPr lang="fr-FR" noProof="0" dirty="0" smtClean="0"/>
                        <a:t>43000</a:t>
                      </a:r>
                      <a:endParaRPr lang="fr-FR" noProof="0" dirty="0"/>
                    </a:p>
                  </a:txBody>
                  <a:tcPr anchor="ctr"/>
                </a:tc>
              </a:tr>
              <a:tr h="308281">
                <a:tc>
                  <a:txBody>
                    <a:bodyPr/>
                    <a:lstStyle/>
                    <a:p>
                      <a:pPr rtl="0"/>
                      <a:r>
                        <a:rPr lang="fr-FR" noProof="0" dirty="0" smtClean="0"/>
                        <a:t>1</a:t>
                      </a:r>
                      <a:r>
                        <a:rPr lang="fr-FR" baseline="0" noProof="0" dirty="0" smtClean="0"/>
                        <a:t> enfant</a:t>
                      </a:r>
                      <a:endParaRPr lang="fr-FR" noProof="0" dirty="0"/>
                    </a:p>
                  </a:txBody>
                  <a:tcPr anchor="ctr"/>
                </a:tc>
                <a:tc>
                  <a:txBody>
                    <a:bodyPr/>
                    <a:lstStyle/>
                    <a:p>
                      <a:pPr algn="ctr" rtl="0"/>
                      <a:r>
                        <a:rPr lang="fr-FR" noProof="0" dirty="0" smtClean="0"/>
                        <a:t>49000</a:t>
                      </a:r>
                      <a:endParaRPr lang="fr-FR" noProof="0" dirty="0"/>
                    </a:p>
                  </a:txBody>
                  <a:tcPr anchor="ctr"/>
                </a:tc>
              </a:tr>
              <a:tr h="302561">
                <a:tc>
                  <a:txBody>
                    <a:bodyPr/>
                    <a:lstStyle/>
                    <a:p>
                      <a:pPr rtl="0"/>
                      <a:r>
                        <a:rPr lang="fr-FR" noProof="0" dirty="0" smtClean="0"/>
                        <a:t>2</a:t>
                      </a:r>
                      <a:r>
                        <a:rPr lang="fr-FR" baseline="0" noProof="0" dirty="0" smtClean="0"/>
                        <a:t> enfants</a:t>
                      </a:r>
                      <a:endParaRPr lang="fr-FR" noProof="0" dirty="0"/>
                    </a:p>
                  </a:txBody>
                  <a:tcPr anchor="ctr"/>
                </a:tc>
                <a:tc>
                  <a:txBody>
                    <a:bodyPr/>
                    <a:lstStyle/>
                    <a:p>
                      <a:pPr algn="ctr" rtl="0"/>
                      <a:r>
                        <a:rPr lang="fr-FR" noProof="0" dirty="0" smtClean="0"/>
                        <a:t>55000</a:t>
                      </a:r>
                      <a:endParaRPr lang="fr-FR" noProof="0" dirty="0"/>
                    </a:p>
                  </a:txBody>
                  <a:tcPr anchor="ctr"/>
                </a:tc>
              </a:tr>
              <a:tr h="224833">
                <a:tc>
                  <a:txBody>
                    <a:bodyPr/>
                    <a:lstStyle/>
                    <a:p>
                      <a:pPr rtl="0"/>
                      <a:r>
                        <a:rPr lang="fr-FR" noProof="0" dirty="0" smtClean="0"/>
                        <a:t>3 enfants</a:t>
                      </a:r>
                      <a:r>
                        <a:rPr lang="fr-FR" baseline="0" noProof="0" dirty="0" smtClean="0"/>
                        <a:t> </a:t>
                      </a:r>
                      <a:endParaRPr lang="fr-FR" noProof="0" dirty="0"/>
                    </a:p>
                  </a:txBody>
                  <a:tcPr anchor="ctr"/>
                </a:tc>
                <a:tc>
                  <a:txBody>
                    <a:bodyPr/>
                    <a:lstStyle/>
                    <a:p>
                      <a:pPr algn="ctr" rtl="0"/>
                      <a:r>
                        <a:rPr lang="fr-FR" noProof="0" dirty="0" smtClean="0"/>
                        <a:t>67000</a:t>
                      </a:r>
                      <a:endParaRPr lang="fr-FR" noProof="0" dirty="0"/>
                    </a:p>
                  </a:txBody>
                  <a:tcPr anchor="ctr"/>
                </a:tc>
              </a:tr>
              <a:tr h="291121">
                <a:tc>
                  <a:txBody>
                    <a:bodyPr/>
                    <a:lstStyle/>
                    <a:p>
                      <a:pPr rtl="0"/>
                      <a:r>
                        <a:rPr lang="fr-FR" noProof="0" dirty="0" smtClean="0"/>
                        <a:t>4 enfant</a:t>
                      </a:r>
                      <a:endParaRPr lang="fr-FR" noProof="0" dirty="0"/>
                    </a:p>
                  </a:txBody>
                  <a:tcPr anchor="ctr"/>
                </a:tc>
                <a:tc>
                  <a:txBody>
                    <a:bodyPr/>
                    <a:lstStyle/>
                    <a:p>
                      <a:pPr algn="ctr" rtl="0"/>
                      <a:r>
                        <a:rPr lang="fr-FR" noProof="0" dirty="0" smtClean="0"/>
                        <a:t>79000</a:t>
                      </a:r>
                      <a:endParaRPr lang="fr-FR" noProof="0" dirty="0"/>
                    </a:p>
                  </a:txBody>
                  <a:tcPr anchor="ctr"/>
                </a:tc>
              </a:tr>
            </a:tbl>
          </a:graphicData>
        </a:graphic>
      </p:graphicFrame>
    </p:spTree>
    <p:extLst>
      <p:ext uri="{BB962C8B-B14F-4D97-AF65-F5344CB8AC3E}">
        <p14:creationId xmlns:p14="http://schemas.microsoft.com/office/powerpoint/2010/main" val="4206988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LA TAXE D’HABITATION</a:t>
            </a:r>
            <a:endParaRPr lang="fr-FR" dirty="0"/>
          </a:p>
        </p:txBody>
      </p:sp>
      <p:sp>
        <p:nvSpPr>
          <p:cNvPr id="2" name="Espace réservé du contenu 1"/>
          <p:cNvSpPr>
            <a:spLocks noGrp="1"/>
          </p:cNvSpPr>
          <p:nvPr>
            <p:ph idx="1"/>
          </p:nvPr>
        </p:nvSpPr>
        <p:spPr>
          <a:ln w="38100">
            <a:noFill/>
          </a:ln>
        </p:spPr>
        <p:txBody>
          <a:bodyPr/>
          <a:lstStyle/>
          <a:p>
            <a:endParaRPr lang="fr-FR" dirty="0" smtClean="0"/>
          </a:p>
          <a:p>
            <a:r>
              <a:rPr lang="fr-FR" dirty="0" smtClean="0"/>
              <a:t>Pour les collectivités concernées, il s’agira bien d’un </a:t>
            </a:r>
            <a:r>
              <a:rPr lang="fr-FR" dirty="0" smtClean="0">
                <a:solidFill>
                  <a:srgbClr val="FFFF00"/>
                </a:solidFill>
              </a:rPr>
              <a:t>dégrèvement</a:t>
            </a:r>
          </a:p>
          <a:p>
            <a:r>
              <a:rPr lang="fr-FR" dirty="0" smtClean="0"/>
              <a:t>Les taux retenus seront ceux de </a:t>
            </a:r>
            <a:r>
              <a:rPr lang="fr-FR" dirty="0" smtClean="0">
                <a:solidFill>
                  <a:srgbClr val="FFFF00"/>
                </a:solidFill>
              </a:rPr>
              <a:t>2017 . Il s’agit d’un taux « global » comprenant le taux de TH, le taux de TSE et le taux GEMAPI.</a:t>
            </a:r>
            <a:endParaRPr lang="fr-FR" dirty="0" smtClean="0">
              <a:solidFill>
                <a:srgbClr val="FFFF00"/>
              </a:solidFill>
            </a:endParaRPr>
          </a:p>
          <a:p>
            <a:r>
              <a:rPr lang="fr-FR" dirty="0" smtClean="0"/>
              <a:t>En théorie, les élus conserveront leur liberté  de taux</a:t>
            </a:r>
            <a:r>
              <a:rPr lang="fr-FR" dirty="0" smtClean="0">
                <a:solidFill>
                  <a:srgbClr val="FFFF00"/>
                </a:solidFill>
              </a:rPr>
              <a:t>, </a:t>
            </a:r>
            <a:r>
              <a:rPr lang="fr-FR" dirty="0" smtClean="0"/>
              <a:t>mais</a:t>
            </a:r>
            <a:r>
              <a:rPr lang="fr-FR" dirty="0" smtClean="0">
                <a:solidFill>
                  <a:srgbClr val="FFFF00"/>
                </a:solidFill>
              </a:rPr>
              <a:t> l’Etat ne prendra pas en charge toute hausse par rapport aux taux de </a:t>
            </a:r>
            <a:r>
              <a:rPr lang="fr-FR" dirty="0" smtClean="0">
                <a:solidFill>
                  <a:srgbClr val="FFFF00"/>
                </a:solidFill>
              </a:rPr>
              <a:t>2017*</a:t>
            </a:r>
            <a:endParaRPr lang="fr-FR" dirty="0" smtClean="0">
              <a:solidFill>
                <a:srgbClr val="FFFF00"/>
              </a:solidFill>
            </a:endParaRPr>
          </a:p>
          <a:p>
            <a:pPr marL="0" indent="0">
              <a:buNone/>
            </a:pPr>
            <a:r>
              <a:rPr lang="fr-FR" dirty="0" smtClean="0">
                <a:solidFill>
                  <a:srgbClr val="FFFF00"/>
                </a:solidFill>
              </a:rPr>
              <a:t>NB : </a:t>
            </a:r>
            <a:r>
              <a:rPr lang="fr-FR" i="1" dirty="0" smtClean="0">
                <a:solidFill>
                  <a:srgbClr val="FFFF00"/>
                </a:solidFill>
              </a:rPr>
              <a:t>Projet de suppression de la TH pour la totalité des contribuables d’ici 2020 (réflexion actuelle commission Richard-</a:t>
            </a:r>
            <a:r>
              <a:rPr lang="fr-FR" i="1" dirty="0" err="1" smtClean="0">
                <a:solidFill>
                  <a:srgbClr val="FFFF00"/>
                </a:solidFill>
              </a:rPr>
              <a:t>Bur</a:t>
            </a:r>
            <a:r>
              <a:rPr lang="fr-FR" i="1" dirty="0" smtClean="0">
                <a:solidFill>
                  <a:srgbClr val="FFFF00"/>
                </a:solidFill>
              </a:rPr>
              <a:t> sur les modalités de compensation aux collectivités locales)</a:t>
            </a: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279767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LA TAXE D’HABITATION</a:t>
            </a:r>
            <a:endParaRPr lang="fr-FR" dirty="0"/>
          </a:p>
        </p:txBody>
      </p:sp>
      <p:sp>
        <p:nvSpPr>
          <p:cNvPr id="2" name="Espace réservé du contenu 1"/>
          <p:cNvSpPr>
            <a:spLocks noGrp="1"/>
          </p:cNvSpPr>
          <p:nvPr>
            <p:ph idx="1"/>
          </p:nvPr>
        </p:nvSpPr>
        <p:spPr>
          <a:ln w="38100">
            <a:noFill/>
          </a:ln>
        </p:spPr>
        <p:txBody>
          <a:bodyPr>
            <a:normAutofit fontScale="92500" lnSpcReduction="10000"/>
          </a:bodyPr>
          <a:lstStyle/>
          <a:p>
            <a:endParaRPr lang="fr-FR" dirty="0" smtClean="0"/>
          </a:p>
          <a:p>
            <a:pPr marL="0" indent="0">
              <a:buNone/>
            </a:pPr>
            <a:r>
              <a:rPr lang="fr-FR" dirty="0" smtClean="0"/>
              <a:t> </a:t>
            </a:r>
            <a:r>
              <a:rPr lang="fr-FR" dirty="0" smtClean="0">
                <a:solidFill>
                  <a:srgbClr val="FFFF00"/>
                </a:solidFill>
              </a:rPr>
              <a:t>* :                Dans l’exposé des motifs </a:t>
            </a:r>
            <a:r>
              <a:rPr lang="fr-FR" dirty="0" smtClean="0">
                <a:solidFill>
                  <a:srgbClr val="FFFF00"/>
                </a:solidFill>
              </a:rPr>
              <a:t>de </a:t>
            </a:r>
            <a:r>
              <a:rPr lang="fr-FR" dirty="0">
                <a:solidFill>
                  <a:srgbClr val="FFFF00"/>
                </a:solidFill>
              </a:rPr>
              <a:t>l’article </a:t>
            </a:r>
            <a:r>
              <a:rPr lang="fr-FR" dirty="0" smtClean="0">
                <a:solidFill>
                  <a:srgbClr val="FFFF00"/>
                </a:solidFill>
              </a:rPr>
              <a:t>5 de la LF,  </a:t>
            </a:r>
            <a:r>
              <a:rPr lang="fr-FR" dirty="0">
                <a:solidFill>
                  <a:srgbClr val="FFFF00"/>
                </a:solidFill>
              </a:rPr>
              <a:t>le Gouvernement </a:t>
            </a:r>
            <a:r>
              <a:rPr lang="fr-FR" dirty="0" smtClean="0">
                <a:solidFill>
                  <a:srgbClr val="FFFF00"/>
                </a:solidFill>
              </a:rPr>
              <a:t>indique</a:t>
            </a:r>
            <a:r>
              <a:rPr lang="fr-FR" dirty="0">
                <a:solidFill>
                  <a:srgbClr val="FFFF00"/>
                </a:solidFill>
              </a:rPr>
              <a:t> </a:t>
            </a:r>
            <a:r>
              <a:rPr lang="fr-FR" dirty="0" smtClean="0">
                <a:solidFill>
                  <a:srgbClr val="FFFF00"/>
                </a:solidFill>
              </a:rPr>
              <a:t>sa </a:t>
            </a:r>
            <a:r>
              <a:rPr lang="fr-FR" dirty="0">
                <a:solidFill>
                  <a:srgbClr val="FFFF00"/>
                </a:solidFill>
              </a:rPr>
              <a:t>volonté de limiter </a:t>
            </a:r>
            <a:r>
              <a:rPr lang="fr-FR" dirty="0" smtClean="0">
                <a:solidFill>
                  <a:srgbClr val="FFFF00"/>
                </a:solidFill>
              </a:rPr>
              <a:t>la </a:t>
            </a:r>
            <a:r>
              <a:rPr lang="fr-FR" dirty="0">
                <a:solidFill>
                  <a:srgbClr val="FFFF00"/>
                </a:solidFill>
              </a:rPr>
              <a:t>hausse des taux et les réductions d’abattement décidées ultérieurement par les </a:t>
            </a:r>
            <a:r>
              <a:rPr lang="fr-FR" dirty="0" smtClean="0">
                <a:solidFill>
                  <a:srgbClr val="FFFF00"/>
                </a:solidFill>
              </a:rPr>
              <a:t>collectivités afin de </a:t>
            </a:r>
            <a:r>
              <a:rPr lang="fr-FR" dirty="0">
                <a:solidFill>
                  <a:srgbClr val="FFFF00"/>
                </a:solidFill>
              </a:rPr>
              <a:t>garantir aux </a:t>
            </a:r>
            <a:r>
              <a:rPr lang="fr-FR" dirty="0" smtClean="0">
                <a:solidFill>
                  <a:srgbClr val="FFFF00"/>
                </a:solidFill>
              </a:rPr>
              <a:t>contribuables entrant </a:t>
            </a:r>
            <a:r>
              <a:rPr lang="fr-FR" dirty="0">
                <a:solidFill>
                  <a:srgbClr val="FFFF00"/>
                </a:solidFill>
              </a:rPr>
              <a:t>dans le champ du dispositif une cotisation de TH effectivement réduite </a:t>
            </a:r>
            <a:r>
              <a:rPr lang="fr-FR" dirty="0" smtClean="0">
                <a:solidFill>
                  <a:srgbClr val="FFFF00"/>
                </a:solidFill>
              </a:rPr>
              <a:t>à </a:t>
            </a:r>
            <a:r>
              <a:rPr lang="fr-FR" dirty="0">
                <a:solidFill>
                  <a:srgbClr val="FFFF00"/>
                </a:solidFill>
              </a:rPr>
              <a:t>zéro. </a:t>
            </a:r>
            <a:endParaRPr lang="fr-FR" dirty="0" smtClean="0">
              <a:solidFill>
                <a:srgbClr val="FFFF00"/>
              </a:solidFill>
            </a:endParaRPr>
          </a:p>
          <a:p>
            <a:pPr marL="0" indent="0">
              <a:buNone/>
            </a:pPr>
            <a:r>
              <a:rPr lang="fr-FR" dirty="0" smtClean="0"/>
              <a:t>De plus, l’Assemblée </a:t>
            </a:r>
            <a:r>
              <a:rPr lang="fr-FR" dirty="0"/>
              <a:t>nationale demande au </a:t>
            </a:r>
            <a:r>
              <a:rPr lang="fr-FR" dirty="0" smtClean="0"/>
              <a:t>Gouvernement </a:t>
            </a:r>
            <a:r>
              <a:rPr lang="fr-FR" dirty="0"/>
              <a:t>de remettre chaque année au Parlement, au plus </a:t>
            </a:r>
            <a:r>
              <a:rPr lang="fr-FR" dirty="0" smtClean="0"/>
              <a:t> tard </a:t>
            </a:r>
            <a:r>
              <a:rPr lang="fr-FR" dirty="0"/>
              <a:t>le </a:t>
            </a:r>
            <a:r>
              <a:rPr lang="fr-FR" dirty="0" smtClean="0"/>
              <a:t>1</a:t>
            </a:r>
            <a:r>
              <a:rPr lang="fr-FR" baseline="30000" dirty="0" smtClean="0"/>
              <a:t>er</a:t>
            </a:r>
            <a:r>
              <a:rPr lang="fr-FR" dirty="0"/>
              <a:t> </a:t>
            </a:r>
            <a:r>
              <a:rPr lang="fr-FR" dirty="0" smtClean="0"/>
              <a:t>octobre</a:t>
            </a:r>
            <a:r>
              <a:rPr lang="fr-FR" dirty="0"/>
              <a:t>, un rapport </a:t>
            </a:r>
            <a:r>
              <a:rPr lang="fr-FR" dirty="0" smtClean="0"/>
              <a:t>sur </a:t>
            </a:r>
            <a:r>
              <a:rPr lang="fr-FR" dirty="0"/>
              <a:t>la mise en application progressive du dégrèvement de la taxe d’habitation </a:t>
            </a:r>
            <a:r>
              <a:rPr lang="fr-FR" dirty="0" smtClean="0"/>
              <a:t>ainsi </a:t>
            </a:r>
            <a:r>
              <a:rPr lang="fr-FR" dirty="0"/>
              <a:t>que sur </a:t>
            </a:r>
            <a:r>
              <a:rPr lang="fr-FR" dirty="0" smtClean="0"/>
              <a:t>«</a:t>
            </a:r>
            <a:r>
              <a:rPr lang="fr-FR" b="1" dirty="0" smtClean="0">
                <a:solidFill>
                  <a:srgbClr val="FFFF00"/>
                </a:solidFill>
              </a:rPr>
              <a:t>les </a:t>
            </a:r>
            <a:r>
              <a:rPr lang="fr-FR" b="1" dirty="0">
                <a:solidFill>
                  <a:srgbClr val="FFFF00"/>
                </a:solidFill>
              </a:rPr>
              <a:t>possibilités de substitution d’une autre ressource fiscale</a:t>
            </a:r>
            <a:r>
              <a:rPr lang="fr-FR" dirty="0"/>
              <a:t>. Ce rapport </a:t>
            </a:r>
            <a:r>
              <a:rPr lang="fr-FR" dirty="0" smtClean="0"/>
              <a:t>évalue </a:t>
            </a:r>
            <a:r>
              <a:rPr lang="fr-FR" dirty="0"/>
              <a:t>notamment </a:t>
            </a:r>
            <a:r>
              <a:rPr lang="fr-FR" dirty="0" smtClean="0"/>
              <a:t>l’application </a:t>
            </a:r>
            <a:r>
              <a:rPr lang="fr-FR" dirty="0"/>
              <a:t>de la compensation totale par l’État du dégrèvement de la taxe d’habitation pour les communes </a:t>
            </a:r>
            <a:r>
              <a:rPr lang="fr-FR" dirty="0" smtClean="0"/>
              <a:t>et </a:t>
            </a:r>
            <a:r>
              <a:rPr lang="fr-FR" dirty="0"/>
              <a:t>établit un bilan de l’autonomie financière des collectivités </a:t>
            </a:r>
            <a:r>
              <a:rPr lang="fr-FR" dirty="0" smtClean="0"/>
              <a:t>territoriales».</a:t>
            </a:r>
            <a:endParaRPr lang="fr-FR" dirty="0"/>
          </a:p>
          <a:p>
            <a:pPr marL="0" indent="0">
              <a:buNone/>
            </a:pPr>
            <a:endParaRPr lang="fr-FR" dirty="0">
              <a:solidFill>
                <a:srgbClr val="FFFF00"/>
              </a:solidFill>
            </a:endParaRP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3972" y="2132856"/>
            <a:ext cx="649231" cy="568077"/>
          </a:xfrm>
          <a:prstGeom prst="rect">
            <a:avLst/>
          </a:prstGeom>
        </p:spPr>
      </p:pic>
    </p:spTree>
    <p:extLst>
      <p:ext uri="{BB962C8B-B14F-4D97-AF65-F5344CB8AC3E}">
        <p14:creationId xmlns:p14="http://schemas.microsoft.com/office/powerpoint/2010/main" val="3532195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LA GEMAPI</a:t>
            </a:r>
            <a:endParaRPr lang="fr-FR" dirty="0"/>
          </a:p>
        </p:txBody>
      </p:sp>
      <p:sp>
        <p:nvSpPr>
          <p:cNvPr id="2" name="Espace réservé du contenu 1"/>
          <p:cNvSpPr>
            <a:spLocks noGrp="1"/>
          </p:cNvSpPr>
          <p:nvPr>
            <p:ph idx="1"/>
          </p:nvPr>
        </p:nvSpPr>
        <p:spPr>
          <a:ln w="38100">
            <a:noFill/>
          </a:ln>
        </p:spPr>
        <p:txBody>
          <a:bodyPr>
            <a:normAutofit/>
          </a:bodyPr>
          <a:lstStyle/>
          <a:p>
            <a:endParaRPr lang="fr-FR" dirty="0" smtClean="0"/>
          </a:p>
          <a:p>
            <a:r>
              <a:rPr lang="fr-FR" dirty="0" smtClean="0"/>
              <a:t>Délibérations de nombreux EPCI au 1</a:t>
            </a:r>
            <a:r>
              <a:rPr lang="fr-FR" baseline="30000" dirty="0" smtClean="0"/>
              <a:t>er</a:t>
            </a:r>
            <a:r>
              <a:rPr lang="fr-FR" dirty="0" smtClean="0"/>
              <a:t> octobre 2017 pour instituer la taxe </a:t>
            </a:r>
            <a:r>
              <a:rPr lang="fr-FR" dirty="0" err="1" smtClean="0"/>
              <a:t>Gemapi</a:t>
            </a:r>
            <a:r>
              <a:rPr lang="fr-FR" dirty="0" smtClean="0"/>
              <a:t> en vue d’une prise de compétence au 1</a:t>
            </a:r>
            <a:r>
              <a:rPr lang="fr-FR" baseline="30000" dirty="0" smtClean="0"/>
              <a:t>er</a:t>
            </a:r>
            <a:r>
              <a:rPr lang="fr-FR" dirty="0" smtClean="0"/>
              <a:t> janvier 2018</a:t>
            </a:r>
            <a:endParaRPr lang="fr-FR" dirty="0">
              <a:solidFill>
                <a:srgbClr val="FFFF00"/>
              </a:solidFill>
            </a:endParaRPr>
          </a:p>
          <a:p>
            <a:r>
              <a:rPr lang="fr-FR" dirty="0"/>
              <a:t>La loi de finances rectificative pour 2017 </a:t>
            </a:r>
            <a:r>
              <a:rPr lang="fr-FR" dirty="0" smtClean="0"/>
              <a:t>évite une éventuelle annulation de ces délibérations (</a:t>
            </a:r>
            <a:r>
              <a:rPr lang="fr-FR" i="1" dirty="0" smtClean="0"/>
              <a:t>car prises alors que l’EPCI n’avait pas encore la compétence</a:t>
            </a:r>
            <a:r>
              <a:rPr lang="fr-FR" dirty="0" smtClean="0"/>
              <a:t>) en </a:t>
            </a:r>
            <a:r>
              <a:rPr lang="fr-FR" b="1" dirty="0" smtClean="0">
                <a:solidFill>
                  <a:srgbClr val="FFFF00"/>
                </a:solidFill>
              </a:rPr>
              <a:t>validant ces délibérations </a:t>
            </a:r>
            <a:r>
              <a:rPr lang="fr-FR" dirty="0" smtClean="0"/>
              <a:t>et en permettant aux autres EPCI de délibérer </a:t>
            </a:r>
            <a:r>
              <a:rPr lang="fr-FR" b="1" dirty="0" smtClean="0">
                <a:solidFill>
                  <a:srgbClr val="FFFF00"/>
                </a:solidFill>
              </a:rPr>
              <a:t>jusqu’au 15 février 2018</a:t>
            </a:r>
            <a:r>
              <a:rPr lang="fr-FR" dirty="0" smtClean="0"/>
              <a:t>.</a:t>
            </a:r>
            <a:endParaRPr lang="fr-FR" dirty="0">
              <a:solidFill>
                <a:srgbClr val="FFFF00"/>
              </a:solidFill>
            </a:endParaRP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2911286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VALEURS LOCATIVES</a:t>
            </a:r>
            <a:endParaRPr lang="fr-FR" dirty="0"/>
          </a:p>
        </p:txBody>
      </p:sp>
      <p:sp>
        <p:nvSpPr>
          <p:cNvPr id="2" name="Espace réservé du contenu 1"/>
          <p:cNvSpPr>
            <a:spLocks noGrp="1"/>
          </p:cNvSpPr>
          <p:nvPr>
            <p:ph idx="1"/>
          </p:nvPr>
        </p:nvSpPr>
        <p:spPr>
          <a:ln w="38100">
            <a:noFill/>
          </a:ln>
        </p:spPr>
        <p:txBody>
          <a:bodyPr>
            <a:normAutofit lnSpcReduction="10000"/>
          </a:bodyPr>
          <a:lstStyle/>
          <a:p>
            <a:endParaRPr lang="fr-FR" dirty="0" smtClean="0"/>
          </a:p>
          <a:p>
            <a:r>
              <a:rPr lang="fr-FR" dirty="0" smtClean="0"/>
              <a:t>Suite à un nouveau mode de calcul introduit par la Loi, la </a:t>
            </a:r>
            <a:r>
              <a:rPr lang="fr-FR" dirty="0"/>
              <a:t>revalorisation des bases cadastrales 2018 est </a:t>
            </a:r>
            <a:r>
              <a:rPr lang="fr-FR" dirty="0" smtClean="0"/>
              <a:t>égale </a:t>
            </a:r>
            <a:r>
              <a:rPr lang="fr-FR" dirty="0"/>
              <a:t>au taux de variation, entre novembre 2016 et </a:t>
            </a:r>
            <a:r>
              <a:rPr lang="fr-FR" dirty="0" smtClean="0"/>
              <a:t>novembre </a:t>
            </a:r>
            <a:r>
              <a:rPr lang="fr-FR" dirty="0"/>
              <a:t>2017, de l’indice des prix à la consommation </a:t>
            </a:r>
            <a:r>
              <a:rPr lang="fr-FR" dirty="0" smtClean="0"/>
              <a:t>harmonisé </a:t>
            </a:r>
            <a:r>
              <a:rPr lang="fr-FR" dirty="0"/>
              <a:t>(IPCH), soit </a:t>
            </a:r>
            <a:r>
              <a:rPr lang="fr-FR" b="1" dirty="0">
                <a:solidFill>
                  <a:srgbClr val="FFFF00"/>
                </a:solidFill>
              </a:rPr>
              <a:t>1,24%. </a:t>
            </a:r>
          </a:p>
          <a:p>
            <a:r>
              <a:rPr lang="fr-FR" b="1" dirty="0">
                <a:solidFill>
                  <a:srgbClr val="FFFF00"/>
                </a:solidFill>
              </a:rPr>
              <a:t>Les valeurs locatives des locaux professionnels </a:t>
            </a:r>
            <a:r>
              <a:rPr lang="fr-FR" dirty="0"/>
              <a:t>devaient, dès 2018 et contrairement aux autres locaux, être </a:t>
            </a:r>
            <a:r>
              <a:rPr lang="fr-FR" dirty="0" smtClean="0"/>
              <a:t>revalorisées </a:t>
            </a:r>
            <a:r>
              <a:rPr lang="fr-FR" dirty="0"/>
              <a:t>à travers une mise à jour permanente des tarifs. Cependant, l’article 30 de la LFR 2017 diffère </a:t>
            </a:r>
            <a:r>
              <a:rPr lang="fr-FR" dirty="0" smtClean="0"/>
              <a:t>au </a:t>
            </a:r>
            <a:r>
              <a:rPr lang="fr-FR" b="1" dirty="0">
                <a:solidFill>
                  <a:srgbClr val="FFFF00"/>
                </a:solidFill>
              </a:rPr>
              <a:t>1er </a:t>
            </a:r>
            <a:r>
              <a:rPr lang="fr-FR" b="1" dirty="0" smtClean="0">
                <a:solidFill>
                  <a:srgbClr val="FFFF00"/>
                </a:solidFill>
              </a:rPr>
              <a:t>janvier2019 </a:t>
            </a:r>
            <a:r>
              <a:rPr lang="fr-FR" dirty="0"/>
              <a:t>la mise à jour permanente des tarifs. Ainsi, pour l'année 2018, les valeurs locatives des </a:t>
            </a:r>
            <a:r>
              <a:rPr lang="fr-FR" dirty="0" smtClean="0"/>
              <a:t>locaux </a:t>
            </a:r>
            <a:r>
              <a:rPr lang="fr-FR" dirty="0"/>
              <a:t>professionnels sont revalorisées comme les autres locaux </a:t>
            </a:r>
            <a:r>
              <a:rPr lang="fr-FR" dirty="0" smtClean="0"/>
              <a:t>c’est-à-dire </a:t>
            </a:r>
            <a:r>
              <a:rPr lang="fr-FR" dirty="0"/>
              <a:t>en appliquant le taux de </a:t>
            </a:r>
            <a:r>
              <a:rPr lang="fr-FR" b="1" dirty="0" smtClean="0">
                <a:solidFill>
                  <a:srgbClr val="FFFF00"/>
                </a:solidFill>
              </a:rPr>
              <a:t>1,24</a:t>
            </a:r>
            <a:r>
              <a:rPr lang="fr-FR" b="1" dirty="0">
                <a:solidFill>
                  <a:srgbClr val="FFFF00"/>
                </a:solidFill>
              </a:rPr>
              <a:t>%.</a:t>
            </a: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685152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VALEURS LOCATIVES</a:t>
            </a:r>
            <a:endParaRPr lang="fr-FR" dirty="0"/>
          </a:p>
        </p:txBody>
      </p:sp>
      <p:sp>
        <p:nvSpPr>
          <p:cNvPr id="2" name="Espace réservé du contenu 1"/>
          <p:cNvSpPr>
            <a:spLocks noGrp="1"/>
          </p:cNvSpPr>
          <p:nvPr>
            <p:ph idx="1"/>
          </p:nvPr>
        </p:nvSpPr>
        <p:spPr>
          <a:ln w="38100">
            <a:noFill/>
          </a:ln>
        </p:spPr>
        <p:txBody>
          <a:bodyPr>
            <a:normAutofit/>
          </a:bodyPr>
          <a:lstStyle/>
          <a:p>
            <a:endParaRPr lang="fr-FR" dirty="0" smtClean="0"/>
          </a:p>
          <a:p>
            <a:r>
              <a:rPr lang="fr-FR" dirty="0"/>
              <a:t>La révision des </a:t>
            </a:r>
            <a:r>
              <a:rPr lang="fr-FR" b="1" dirty="0" smtClean="0">
                <a:solidFill>
                  <a:srgbClr val="FFFF00"/>
                </a:solidFill>
              </a:rPr>
              <a:t>valeurs </a:t>
            </a:r>
            <a:r>
              <a:rPr lang="fr-FR" b="1" dirty="0">
                <a:solidFill>
                  <a:srgbClr val="FFFF00"/>
                </a:solidFill>
              </a:rPr>
              <a:t>locatives des locaux d’habitation </a:t>
            </a:r>
            <a:r>
              <a:rPr lang="fr-FR" dirty="0"/>
              <a:t>ne figure pas dans les lois </a:t>
            </a:r>
            <a:r>
              <a:rPr lang="fr-FR" dirty="0" smtClean="0"/>
              <a:t>de </a:t>
            </a:r>
            <a:r>
              <a:rPr lang="fr-FR" dirty="0"/>
              <a:t>finances</a:t>
            </a:r>
          </a:p>
          <a:p>
            <a:r>
              <a:rPr lang="fr-FR" dirty="0"/>
              <a:t>Le Gouvernement propose que la poursuite de </a:t>
            </a:r>
            <a:r>
              <a:rPr lang="fr-FR" dirty="0" smtClean="0"/>
              <a:t>la </a:t>
            </a:r>
            <a:r>
              <a:rPr lang="fr-FR" dirty="0"/>
              <a:t>révision des valeurs locatives soit discutée dans le cadre </a:t>
            </a:r>
            <a:r>
              <a:rPr lang="fr-FR" dirty="0" smtClean="0"/>
              <a:t>de </a:t>
            </a:r>
            <a:r>
              <a:rPr lang="fr-FR" dirty="0"/>
              <a:t>la </a:t>
            </a:r>
            <a:r>
              <a:rPr lang="fr-FR" b="1" dirty="0">
                <a:solidFill>
                  <a:srgbClr val="FFFF00"/>
                </a:solidFill>
              </a:rPr>
              <a:t>Conférence nationale des territoires (CNT). </a:t>
            </a:r>
            <a:r>
              <a:rPr lang="fr-FR" dirty="0"/>
              <a:t>Le Gouvernement indique en effet que la question de la </a:t>
            </a:r>
            <a:r>
              <a:rPr lang="fr-FR" dirty="0" smtClean="0"/>
              <a:t>révision </a:t>
            </a:r>
            <a:r>
              <a:rPr lang="fr-FR" dirty="0"/>
              <a:t>des valeurs locatives des locaux d’habitation ne pourra être discutée avant la </a:t>
            </a:r>
            <a:r>
              <a:rPr lang="fr-FR" dirty="0" smtClean="0"/>
              <a:t>définition </a:t>
            </a:r>
            <a:r>
              <a:rPr lang="fr-FR" dirty="0"/>
              <a:t>des </a:t>
            </a:r>
            <a:r>
              <a:rPr lang="fr-FR" dirty="0" smtClean="0"/>
              <a:t>orientations </a:t>
            </a:r>
            <a:r>
              <a:rPr lang="fr-FR" dirty="0"/>
              <a:t>de </a:t>
            </a:r>
            <a:r>
              <a:rPr lang="fr-FR" b="1" dirty="0">
                <a:solidFill>
                  <a:srgbClr val="FFFF00"/>
                </a:solidFill>
              </a:rPr>
              <a:t>la réforme annoncée de la fiscalité locale.</a:t>
            </a: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44867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 FONDS DE SOUTIEN AUX ACTIVITES PERISCOLAIRES</a:t>
            </a:r>
            <a:endParaRPr lang="fr-FR" dirty="0"/>
          </a:p>
        </p:txBody>
      </p:sp>
      <p:sp>
        <p:nvSpPr>
          <p:cNvPr id="2" name="Espace réservé du contenu 1"/>
          <p:cNvSpPr>
            <a:spLocks noGrp="1"/>
          </p:cNvSpPr>
          <p:nvPr>
            <p:ph idx="1"/>
          </p:nvPr>
        </p:nvSpPr>
        <p:spPr>
          <a:ln w="38100">
            <a:noFill/>
          </a:ln>
        </p:spPr>
        <p:txBody>
          <a:bodyPr>
            <a:normAutofit/>
          </a:bodyPr>
          <a:lstStyle/>
          <a:p>
            <a:endParaRPr lang="fr-FR" dirty="0" smtClean="0"/>
          </a:p>
          <a:p>
            <a:r>
              <a:rPr lang="fr-FR" dirty="0"/>
              <a:t>L’article 87 de la LFR </a:t>
            </a:r>
            <a:r>
              <a:rPr lang="fr-FR" dirty="0" smtClean="0"/>
              <a:t>2017 exclut </a:t>
            </a:r>
            <a:r>
              <a:rPr lang="fr-FR" dirty="0"/>
              <a:t>du bénéfice des </a:t>
            </a:r>
            <a:r>
              <a:rPr lang="fr-FR" dirty="0" smtClean="0"/>
              <a:t>aides </a:t>
            </a:r>
            <a:r>
              <a:rPr lang="fr-FR" dirty="0"/>
              <a:t>du fonds de soutien au développement des </a:t>
            </a:r>
            <a:r>
              <a:rPr lang="fr-FR" dirty="0" smtClean="0"/>
              <a:t>activités </a:t>
            </a:r>
            <a:r>
              <a:rPr lang="fr-FR" dirty="0"/>
              <a:t>périscolaires les communes ayant souhaité revenir à la semaine scolaire de quatre jours</a:t>
            </a:r>
          </a:p>
          <a:p>
            <a:r>
              <a:rPr lang="fr-FR" dirty="0" smtClean="0"/>
              <a:t>Celles qui continuent sur la base de 4,5 jours soit 9 demi-journées bénéficient toujours des 50€ + 40€ (si éligibles DSR cible ou DSU cible)</a:t>
            </a:r>
          </a:p>
          <a:p>
            <a:r>
              <a:rPr lang="fr-FR" dirty="0" smtClean="0"/>
              <a:t>Pour information en </a:t>
            </a:r>
            <a:r>
              <a:rPr lang="fr-FR" dirty="0"/>
              <a:t>2017, l'économie budgétaire </a:t>
            </a:r>
            <a:r>
              <a:rPr lang="fr-FR" dirty="0" smtClean="0"/>
              <a:t>attendue pour l’Etat </a:t>
            </a:r>
            <a:r>
              <a:rPr lang="fr-FR" dirty="0"/>
              <a:t>s'élèverait à </a:t>
            </a:r>
            <a:r>
              <a:rPr lang="fr-FR" dirty="0" smtClean="0"/>
              <a:t>35M€ et </a:t>
            </a:r>
            <a:r>
              <a:rPr lang="fr-FR" dirty="0"/>
              <a:t>à </a:t>
            </a:r>
            <a:r>
              <a:rPr lang="fr-FR" dirty="0" smtClean="0"/>
              <a:t>110M</a:t>
            </a:r>
            <a:r>
              <a:rPr lang="fr-FR" dirty="0"/>
              <a:t>€ en </a:t>
            </a:r>
            <a:r>
              <a:rPr lang="fr-FR" dirty="0" smtClean="0"/>
              <a:t>2018.</a:t>
            </a:r>
            <a:endParaRPr lang="fr-FR" dirty="0"/>
          </a:p>
          <a:p>
            <a:endParaRPr lang="fr-FR" b="1" dirty="0">
              <a:solidFill>
                <a:srgbClr val="FFFF00"/>
              </a:solidFill>
            </a:endParaRP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747916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L’INTERCOMMUNALITE</a:t>
            </a:r>
            <a:endParaRPr lang="fr-FR" dirty="0"/>
          </a:p>
        </p:txBody>
      </p:sp>
      <p:sp>
        <p:nvSpPr>
          <p:cNvPr id="2" name="Espace réservé du contenu 1"/>
          <p:cNvSpPr>
            <a:spLocks noGrp="1"/>
          </p:cNvSpPr>
          <p:nvPr>
            <p:ph idx="1"/>
          </p:nvPr>
        </p:nvSpPr>
        <p:spPr>
          <a:ln w="38100">
            <a:noFill/>
          </a:ln>
        </p:spPr>
        <p:txBody>
          <a:bodyPr>
            <a:normAutofit/>
          </a:bodyPr>
          <a:lstStyle/>
          <a:p>
            <a:endParaRPr lang="fr-FR" dirty="0" smtClean="0"/>
          </a:p>
          <a:p>
            <a:r>
              <a:rPr lang="fr-FR" dirty="0" smtClean="0"/>
              <a:t>Communautés de communes à FPU : désormais </a:t>
            </a:r>
            <a:r>
              <a:rPr lang="fr-FR" b="1" dirty="0" smtClean="0">
                <a:solidFill>
                  <a:srgbClr val="FFFF00"/>
                </a:solidFill>
              </a:rPr>
              <a:t>8 compétences </a:t>
            </a:r>
            <a:r>
              <a:rPr lang="fr-FR" dirty="0" smtClean="0"/>
              <a:t>(</a:t>
            </a:r>
            <a:r>
              <a:rPr lang="fr-FR" i="1" dirty="0" smtClean="0"/>
              <a:t>au lieu de 9 précédemment</a:t>
            </a:r>
            <a:r>
              <a:rPr lang="fr-FR" dirty="0" smtClean="0"/>
              <a:t>) pour pouvoir bénéficier  d’une bonification de la dotation d’intercommunalité à compter de 2018 (</a:t>
            </a:r>
            <a:r>
              <a:rPr lang="fr-FR" sz="2000" i="1" dirty="0" smtClean="0"/>
              <a:t>art 159 de la LF 2018</a:t>
            </a:r>
            <a:r>
              <a:rPr lang="fr-FR" dirty="0"/>
              <a:t>)</a:t>
            </a:r>
            <a:r>
              <a:rPr lang="fr-FR" dirty="0" smtClean="0"/>
              <a:t>.</a:t>
            </a:r>
          </a:p>
          <a:p>
            <a:pPr marL="0" indent="0">
              <a:buNone/>
            </a:pPr>
            <a:endParaRPr lang="fr-FR" dirty="0">
              <a:solidFill>
                <a:srgbClr val="FFFF00"/>
              </a:solidFill>
            </a:endParaRPr>
          </a:p>
          <a:p>
            <a:pPr marL="682625" lvl="3" indent="0">
              <a:buNone/>
            </a:pP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960177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COMMUNES NOUVELLES</a:t>
            </a:r>
            <a:endParaRPr lang="fr-FR" dirty="0"/>
          </a:p>
        </p:txBody>
      </p:sp>
      <p:sp>
        <p:nvSpPr>
          <p:cNvPr id="2" name="Espace réservé du contenu 1"/>
          <p:cNvSpPr>
            <a:spLocks noGrp="1"/>
          </p:cNvSpPr>
          <p:nvPr>
            <p:ph idx="1"/>
          </p:nvPr>
        </p:nvSpPr>
        <p:spPr>
          <a:ln w="38100">
            <a:noFill/>
          </a:ln>
        </p:spPr>
        <p:txBody>
          <a:bodyPr>
            <a:normAutofit lnSpcReduction="10000"/>
          </a:bodyPr>
          <a:lstStyle/>
          <a:p>
            <a:endParaRPr lang="fr-FR" dirty="0" smtClean="0"/>
          </a:p>
          <a:p>
            <a:r>
              <a:rPr lang="fr-FR" dirty="0" smtClean="0"/>
              <a:t>Maintien au niveau de l’année précédant la création de la commune nouvelle de la DN Péréquation, de la DSR ou de la DSU pour les communes nouvelles créées </a:t>
            </a:r>
            <a:r>
              <a:rPr lang="fr-FR" dirty="0" smtClean="0">
                <a:solidFill>
                  <a:srgbClr val="FFFF00"/>
                </a:solidFill>
              </a:rPr>
              <a:t>entre le 2 janvier 2017 et le 1</a:t>
            </a:r>
            <a:r>
              <a:rPr lang="fr-FR" baseline="30000" dirty="0" smtClean="0">
                <a:solidFill>
                  <a:srgbClr val="FFFF00"/>
                </a:solidFill>
              </a:rPr>
              <a:t>er</a:t>
            </a:r>
            <a:r>
              <a:rPr lang="fr-FR" dirty="0" smtClean="0">
                <a:solidFill>
                  <a:srgbClr val="FFFF00"/>
                </a:solidFill>
              </a:rPr>
              <a:t> janvier 2019 et dont la population est inférieure ou égale à 150 000h ou celles regroupant la totalité d’un ou plusieurs EPCI dont la population est &lt; à 15 000h.</a:t>
            </a:r>
          </a:p>
          <a:p>
            <a:r>
              <a:rPr lang="fr-FR" dirty="0" smtClean="0"/>
              <a:t>Un bonus </a:t>
            </a:r>
            <a:r>
              <a:rPr lang="fr-FR" dirty="0"/>
              <a:t>de 5% de DGF pendant </a:t>
            </a:r>
            <a:r>
              <a:rPr lang="fr-FR" dirty="0" smtClean="0"/>
              <a:t>3 </a:t>
            </a:r>
            <a:r>
              <a:rPr lang="fr-FR" dirty="0"/>
              <a:t>ans prévu à l’article L2113-20 du CGCT pour les communes nouvelles créées avant le 1er janvier 2017 est prolongé pour toutes nouvelles créations intervenant </a:t>
            </a:r>
            <a:r>
              <a:rPr lang="fr-FR" dirty="0">
                <a:solidFill>
                  <a:srgbClr val="FFFF00"/>
                </a:solidFill>
              </a:rPr>
              <a:t>jusqu'au 1er janvier 2019.</a:t>
            </a:r>
            <a:r>
              <a:rPr lang="fr-FR" dirty="0"/>
              <a:t> Cela concerne, comme auparavant, les communes nouvelles regroupant entre </a:t>
            </a:r>
            <a:r>
              <a:rPr lang="fr-FR" dirty="0">
                <a:solidFill>
                  <a:srgbClr val="FFFF00"/>
                </a:solidFill>
              </a:rPr>
              <a:t>1000 et 10 000 habitants</a:t>
            </a:r>
            <a:r>
              <a:rPr lang="fr-FR" dirty="0"/>
              <a:t>. </a:t>
            </a:r>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065118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LES COMMUNES NOUVELLES</a:t>
            </a:r>
            <a:endParaRPr lang="fr-FR" dirty="0"/>
          </a:p>
        </p:txBody>
      </p:sp>
      <p:sp>
        <p:nvSpPr>
          <p:cNvPr id="2" name="Espace réservé du contenu 1"/>
          <p:cNvSpPr>
            <a:spLocks noGrp="1"/>
          </p:cNvSpPr>
          <p:nvPr>
            <p:ph idx="1"/>
          </p:nvPr>
        </p:nvSpPr>
        <p:spPr>
          <a:ln w="38100">
            <a:noFill/>
          </a:ln>
        </p:spPr>
        <p:txBody>
          <a:bodyPr>
            <a:normAutofit/>
          </a:bodyPr>
          <a:lstStyle/>
          <a:p>
            <a:endParaRPr lang="fr-FR" dirty="0" smtClean="0"/>
          </a:p>
          <a:p>
            <a:r>
              <a:rPr lang="fr-FR" dirty="0" smtClean="0"/>
              <a:t>Les communes nouvelles qui s’étendent peuvent bénéficier d’un nouveau Pacte de stabilité de la DGF </a:t>
            </a:r>
            <a:r>
              <a:rPr lang="fr-FR" dirty="0" smtClean="0">
                <a:solidFill>
                  <a:srgbClr val="FFFF00"/>
                </a:solidFill>
              </a:rPr>
              <a:t>à condition que la population totale de la ou les communes qui rejoignent la commune nouvelle initiale ne dépasse pas 2000h.</a:t>
            </a:r>
          </a:p>
          <a:p>
            <a:r>
              <a:rPr lang="fr-FR" dirty="0" smtClean="0"/>
              <a:t>La garantie actuelle de maintien de la DSR des communes fondatrices est supprimée</a:t>
            </a:r>
          </a:p>
          <a:p>
            <a:r>
              <a:rPr lang="fr-FR" dirty="0" smtClean="0"/>
              <a:t>Les dotations de péréquation des communes nouvelles seront désormais soumises au plafond d’augmentation de 120%.</a:t>
            </a: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768180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FONCTION PUBLIQUE TERRITORIALE</a:t>
            </a:r>
            <a:endParaRPr lang="fr-FR" dirty="0"/>
          </a:p>
        </p:txBody>
      </p:sp>
      <p:sp>
        <p:nvSpPr>
          <p:cNvPr id="2" name="Espace réservé du contenu 1"/>
          <p:cNvSpPr>
            <a:spLocks noGrp="1"/>
          </p:cNvSpPr>
          <p:nvPr>
            <p:ph idx="1"/>
          </p:nvPr>
        </p:nvSpPr>
        <p:spPr>
          <a:ln w="38100">
            <a:noFill/>
          </a:ln>
        </p:spPr>
        <p:txBody>
          <a:bodyPr>
            <a:normAutofit fontScale="92500" lnSpcReduction="20000"/>
          </a:bodyPr>
          <a:lstStyle/>
          <a:p>
            <a:endParaRPr lang="fr-FR" dirty="0" smtClean="0"/>
          </a:p>
          <a:p>
            <a:r>
              <a:rPr lang="fr-FR" b="1" dirty="0" smtClean="0">
                <a:solidFill>
                  <a:srgbClr val="FFFF00"/>
                </a:solidFill>
              </a:rPr>
              <a:t>Augmentation au 1</a:t>
            </a:r>
            <a:r>
              <a:rPr lang="fr-FR" b="1" baseline="30000" dirty="0" smtClean="0">
                <a:solidFill>
                  <a:srgbClr val="FFFF00"/>
                </a:solidFill>
              </a:rPr>
              <a:t>er</a:t>
            </a:r>
            <a:r>
              <a:rPr lang="fr-FR" b="1" dirty="0" smtClean="0">
                <a:solidFill>
                  <a:srgbClr val="FFFF00"/>
                </a:solidFill>
              </a:rPr>
              <a:t> janvier 2018 du taux de CSG de 1,7 point </a:t>
            </a:r>
            <a:r>
              <a:rPr lang="fr-FR" dirty="0" smtClean="0"/>
              <a:t>pour les agents publics (</a:t>
            </a:r>
            <a:r>
              <a:rPr lang="fr-FR" sz="2000" i="1" dirty="0" smtClean="0"/>
              <a:t>actuellement taux appliqué de 7,5% sur le traitement brut, l’indemnité de résidence et leur supplément familial de traitement</a:t>
            </a:r>
            <a:r>
              <a:rPr lang="fr-FR" dirty="0" smtClean="0"/>
              <a:t>)</a:t>
            </a:r>
            <a:r>
              <a:rPr lang="fr-FR" dirty="0" smtClean="0">
                <a:solidFill>
                  <a:srgbClr val="FFFF00"/>
                </a:solidFill>
              </a:rPr>
              <a:t>.</a:t>
            </a:r>
          </a:p>
          <a:p>
            <a:r>
              <a:rPr lang="fr-FR" dirty="0" smtClean="0"/>
              <a:t>Compensation intégrale pour les agents publics et parapublics par :</a:t>
            </a:r>
          </a:p>
          <a:p>
            <a:pPr marL="582612" lvl="1" indent="-342900">
              <a:buFont typeface="Wingdings" panose="05000000000000000000" pitchFamily="2" charset="2"/>
              <a:buChar char="ü"/>
            </a:pPr>
            <a:r>
              <a:rPr lang="fr-FR" dirty="0" smtClean="0"/>
              <a:t>La suppression de la contribution exceptionnelle de solidarité (CES)</a:t>
            </a:r>
          </a:p>
          <a:p>
            <a:pPr marL="582612" lvl="1" indent="-342900">
              <a:buFont typeface="Wingdings" panose="05000000000000000000" pitchFamily="2" charset="2"/>
              <a:buChar char="ü"/>
            </a:pPr>
            <a:r>
              <a:rPr lang="fr-FR" dirty="0" smtClean="0"/>
              <a:t>A compter du 1</a:t>
            </a:r>
            <a:r>
              <a:rPr lang="fr-FR" baseline="30000" dirty="0" smtClean="0"/>
              <a:t>er</a:t>
            </a:r>
            <a:r>
              <a:rPr lang="fr-FR" dirty="0" smtClean="0"/>
              <a:t> janvier 2018 </a:t>
            </a:r>
            <a:r>
              <a:rPr lang="fr-FR" b="1" dirty="0" smtClean="0">
                <a:solidFill>
                  <a:srgbClr val="FFFF00"/>
                </a:solidFill>
              </a:rPr>
              <a:t>indemnité compensatrice</a:t>
            </a:r>
            <a:r>
              <a:rPr lang="fr-FR" dirty="0" smtClean="0"/>
              <a:t> versée par l’employeur public mensuellement à l’agent</a:t>
            </a:r>
          </a:p>
          <a:p>
            <a:r>
              <a:rPr lang="fr-FR" dirty="0" smtClean="0"/>
              <a:t>« Indemnisation » de la collectivité employeur par </a:t>
            </a:r>
            <a:r>
              <a:rPr lang="fr-FR" b="1" dirty="0" smtClean="0">
                <a:solidFill>
                  <a:srgbClr val="FFFF00"/>
                </a:solidFill>
              </a:rPr>
              <a:t>une baisse de la cotisation maladie versée pour les agents titulaires (mais pas les agents contractuels). </a:t>
            </a:r>
            <a:r>
              <a:rPr lang="fr-FR" dirty="0" smtClean="0"/>
              <a:t>Montant global de ce « remboursement » évalué à 530M€ par l’Etat.</a:t>
            </a:r>
            <a:endParaRPr lang="fr-FR" dirty="0"/>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260593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lstStyle/>
          <a:p>
            <a:pPr rtl="0"/>
            <a:r>
              <a:rPr lang="fr-FR" dirty="0" smtClean="0"/>
              <a:t>FONCTION PUBLIQUE TERRITORIALE</a:t>
            </a:r>
            <a:endParaRPr lang="fr-FR" dirty="0"/>
          </a:p>
        </p:txBody>
      </p:sp>
      <p:sp>
        <p:nvSpPr>
          <p:cNvPr id="2" name="Espace réservé du contenu 1"/>
          <p:cNvSpPr>
            <a:spLocks noGrp="1"/>
          </p:cNvSpPr>
          <p:nvPr>
            <p:ph idx="1"/>
          </p:nvPr>
        </p:nvSpPr>
        <p:spPr>
          <a:ln w="38100">
            <a:noFill/>
          </a:ln>
        </p:spPr>
        <p:txBody>
          <a:bodyPr>
            <a:normAutofit/>
          </a:bodyPr>
          <a:lstStyle/>
          <a:p>
            <a:endParaRPr lang="fr-FR" dirty="0" smtClean="0"/>
          </a:p>
          <a:p>
            <a:pPr marL="0" indent="0">
              <a:buNone/>
            </a:pPr>
            <a:r>
              <a:rPr lang="fr-FR" b="1" dirty="0" smtClean="0">
                <a:solidFill>
                  <a:srgbClr val="FFFF00"/>
                </a:solidFill>
              </a:rPr>
              <a:t>Prélèvement à la source de l’impôt sur le revenu</a:t>
            </a:r>
          </a:p>
          <a:p>
            <a:pPr>
              <a:buFont typeface="Wingdings" panose="05000000000000000000" pitchFamily="2" charset="2"/>
              <a:buChar char="§"/>
            </a:pPr>
            <a:r>
              <a:rPr lang="fr-FR" dirty="0" smtClean="0"/>
              <a:t> </a:t>
            </a:r>
            <a:r>
              <a:rPr lang="fr-FR" dirty="0"/>
              <a:t>Les mesures devant entrer en vigueur en 2018 sont repoussées en 2019</a:t>
            </a:r>
            <a:r>
              <a:rPr lang="fr-FR" dirty="0" smtClean="0">
                <a:solidFill>
                  <a:srgbClr val="FFFF00"/>
                </a:solidFill>
              </a:rPr>
              <a:t>.</a:t>
            </a:r>
          </a:p>
          <a:p>
            <a:pPr marL="0" indent="0">
              <a:buNone/>
            </a:pPr>
            <a:r>
              <a:rPr lang="fr-FR" b="1" dirty="0" smtClean="0">
                <a:solidFill>
                  <a:srgbClr val="FFFF00"/>
                </a:solidFill>
              </a:rPr>
              <a:t>Contrats aidés</a:t>
            </a:r>
          </a:p>
          <a:p>
            <a:pPr>
              <a:buFont typeface="Wingdings" panose="05000000000000000000" pitchFamily="2" charset="2"/>
              <a:buChar char="§"/>
            </a:pPr>
            <a:r>
              <a:rPr lang="fr-FR" dirty="0" smtClean="0"/>
              <a:t>Réduction du nombre de contrats aidés financés </a:t>
            </a:r>
            <a:r>
              <a:rPr lang="fr-FR" b="1" dirty="0" smtClean="0">
                <a:solidFill>
                  <a:srgbClr val="FFFF00"/>
                </a:solidFill>
              </a:rPr>
              <a:t>à 200 000 nouveaux contrats aidés</a:t>
            </a:r>
            <a:endParaRPr lang="fr-FR" b="1" dirty="0">
              <a:solidFill>
                <a:srgbClr val="FFFF00"/>
              </a:solidFill>
            </a:endParaRPr>
          </a:p>
          <a:p>
            <a:pPr marL="682625" lvl="3" indent="0">
              <a:buNone/>
            </a:pPr>
            <a:endParaRPr lang="fr-FR"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2761322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ln w="38100">
            <a:noFill/>
          </a:ln>
        </p:spPr>
        <p:txBody>
          <a:bodyPr/>
          <a:lstStyle/>
          <a:p>
            <a:endParaRPr lang="fr-FR" dirty="0" smtClean="0"/>
          </a:p>
          <a:p>
            <a:pPr marL="682625" lvl="3" indent="0">
              <a:buNone/>
            </a:pPr>
            <a:endParaRPr lang="fr-FR" dirty="0"/>
          </a:p>
          <a:p>
            <a:pPr marL="682625" lvl="3" indent="0" algn="ctr">
              <a:buNone/>
            </a:pPr>
            <a:r>
              <a:rPr lang="fr-FR" sz="3600" dirty="0"/>
              <a:t>MERCI DE VOTRE ATTENTION</a:t>
            </a:r>
            <a:endParaRPr lang="fr-FR" sz="3600" dirty="0" smtClean="0"/>
          </a:p>
          <a:p>
            <a:pPr marL="0" indent="0">
              <a:buNone/>
            </a:pPr>
            <a:endParaRPr lang="fr-FR" dirty="0" smtClean="0"/>
          </a:p>
          <a:p>
            <a:endParaRPr lang="fr-FR" dirty="0" smtClean="0"/>
          </a:p>
          <a:p>
            <a:endParaRPr lang="fr-FR" dirty="0" smtClean="0"/>
          </a:p>
          <a:p>
            <a:endParaRPr lang="fr-FR" dirty="0"/>
          </a:p>
        </p:txBody>
      </p:sp>
      <p:pic>
        <p:nvPicPr>
          <p:cNvPr id="8" name="Picture 6" descr="UDMlogotetiere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rot="5400000">
            <a:off x="5568043" y="4027376"/>
            <a:ext cx="836713" cy="4824536"/>
          </a:xfrm>
          <a:prstGeom prst="rect">
            <a:avLst/>
          </a:prstGeom>
          <a:noFill/>
          <a:extLst/>
        </p:spPr>
      </p:pic>
    </p:spTree>
    <p:extLst>
      <p:ext uri="{BB962C8B-B14F-4D97-AF65-F5344CB8AC3E}">
        <p14:creationId xmlns:p14="http://schemas.microsoft.com/office/powerpoint/2010/main" val="1058859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Tunnel bleu numérique 16:9">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9411905_TF02895261_TF02895261.potx" id="{D591E305-304E-4F08-83F3-B9147EDAAFB5}" vid="{F4994B82-D552-431A-8540-55AA87CE1401}"/>
    </a:ext>
  </a:extLst>
</a:theme>
</file>

<file path=ppt/theme/theme2.xml><?xml version="1.0" encoding="utf-8"?>
<a:theme xmlns:a="http://schemas.openxmlformats.org/drawingml/2006/main" name="Thème Offic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hème Offic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1564227</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Take your audience through a digital tunnel where they'll  burst through to the other side and see the information you want to present. Show them lists, charts, tables, SmartArt,  and pictures using a variety of layouts in widescreen (16X9) format. This design works well for subjects on science and technology, computers, communication, and more.   
</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2012-05-11T02:04:00+00:00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TP102895246</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835483</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REDMOND\v-vaddu</DisplayName>
        <AccountId>2567</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2CCB507-0646-4A50-A4F7-7F385079D5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E41224-0370-4595-877C-23316CD80004}">
  <ds:schemaRefs>
    <ds:schemaRef ds:uri="http://purl.org/dc/terms/"/>
    <ds:schemaRef ds:uri="http://schemas.microsoft.com/office/2006/documentManagement/types"/>
    <ds:schemaRef ds:uri="4873beb7-5857-4685-be1f-d57550cc96cc"/>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74228E6B-D70C-44BB-A81F-A245495F61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Présentation tunnel bleu numérique pour les professionnels (grand écran)</Template>
  <TotalTime>0</TotalTime>
  <Words>1904</Words>
  <Application>Microsoft Office PowerPoint</Application>
  <PresentationFormat>Personnalisé</PresentationFormat>
  <Paragraphs>259</Paragraphs>
  <Slides>26</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Arial</vt:lpstr>
      <vt:lpstr>Corbel</vt:lpstr>
      <vt:lpstr>Wingdings</vt:lpstr>
      <vt:lpstr>Tunnel bleu numérique 16:9</vt:lpstr>
      <vt:lpstr>LES LOIS DE FINANCES POUR 2018  .Loi de Programmation des Finances Publiques 2018 à 2022 .Loi de Finances pour 2018 .Loi de finances rectificative pour 2017 </vt:lpstr>
      <vt:lpstr>Les Dispositions</vt:lpstr>
      <vt:lpstr>LES CONTRATS ETAT-COLLECTIVITÉS LOCALES</vt:lpstr>
      <vt:lpstr>LES CONTRATS ETAT-COLLECTIVITÉS LOCALES</vt:lpstr>
      <vt:lpstr>LES CONTRATS ETAT-COLLECTIVITÉS LOCALES</vt:lpstr>
      <vt:lpstr>LES DOTATIONS</vt:lpstr>
      <vt:lpstr>LES DOTATIONS</vt:lpstr>
      <vt:lpstr>LES DOTATIONS</vt:lpstr>
      <vt:lpstr>LES DOTATIONS</vt:lpstr>
      <vt:lpstr>L’INVESTISSEMENT LOCAL</vt:lpstr>
      <vt:lpstr>L’INVESTISSEMENT LOCAL</vt:lpstr>
      <vt:lpstr>LES RÉGIONS</vt:lpstr>
      <vt:lpstr>LA TAXE D’HABITATION</vt:lpstr>
      <vt:lpstr>LA TAXE D’HABITATION</vt:lpstr>
      <vt:lpstr>LA TAXE D’HABITATION</vt:lpstr>
      <vt:lpstr>LA TAXE D’HABITATION</vt:lpstr>
      <vt:lpstr>LA GEMAPI</vt:lpstr>
      <vt:lpstr>LES VALEURS LOCATIVES</vt:lpstr>
      <vt:lpstr>LES VALEURS LOCATIVES</vt:lpstr>
      <vt:lpstr>LE FONDS DE SOUTIEN AUX ACTIVITES PERISCOLAIRES</vt:lpstr>
      <vt:lpstr>L’INTERCOMMUNALITE</vt:lpstr>
      <vt:lpstr>LES COMMUNES NOUVELLES</vt:lpstr>
      <vt:lpstr>LES COMMUNES NOUVELLES</vt:lpstr>
      <vt:lpstr>FONCTION PUBLIQUE TERRITORIALE</vt:lpstr>
      <vt:lpstr>FONCTION PUBLIQUE TERRITORIALE</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2017-09-25T14:23:46Z</dcterms:created>
  <dcterms:modified xsi:type="dcterms:W3CDTF">2018-01-30T18:47:15Z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