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65" r:id="rId5"/>
    <p:sldId id="310" r:id="rId6"/>
    <p:sldId id="311" r:id="rId7"/>
    <p:sldId id="320" r:id="rId8"/>
    <p:sldId id="329" r:id="rId9"/>
    <p:sldId id="321" r:id="rId10"/>
    <p:sldId id="322" r:id="rId11"/>
    <p:sldId id="323" r:id="rId12"/>
    <p:sldId id="324" r:id="rId13"/>
    <p:sldId id="325" r:id="rId14"/>
    <p:sldId id="326" r:id="rId15"/>
    <p:sldId id="313" r:id="rId16"/>
    <p:sldId id="327" r:id="rId17"/>
    <p:sldId id="330" r:id="rId18"/>
    <p:sldId id="328" r:id="rId19"/>
  </p:sldIdLst>
  <p:sldSz cx="12188825" cy="6858000"/>
  <p:notesSz cx="6805613" cy="9944100"/>
  <p:custDataLst>
    <p:tags r:id="rId22"/>
  </p:custDataLst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29" autoAdjust="0"/>
  </p:normalViewPr>
  <p:slideViewPr>
    <p:cSldViewPr showGuides="1">
      <p:cViewPr varScale="1">
        <p:scale>
          <a:sx n="116" d="100"/>
          <a:sy n="116" d="100"/>
        </p:scale>
        <p:origin x="336" y="108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100" d="100"/>
          <a:sy n="100" d="100"/>
        </p:scale>
        <p:origin x="280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4FD0811F-65A0-45DC-A418-D7D88257DA14}" type="datetime1">
              <a:rPr lang="fr-FR" smtClean="0"/>
              <a:t>29/09/2017</a:t>
            </a:fld>
            <a:endParaRPr lang="fr-FR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2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D9F912AB-2776-42F2-A957-313FC7EFEDB9}" type="slidenum">
              <a:rPr lang="fr-FR" smtClean="0"/>
              <a:pPr algn="r" rtl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869BCCB5-3197-42F0-A23E-FBF35BB6BD6D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4" name="Espace réservé de l’image des diapositives 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6125"/>
            <a:ext cx="6624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0562" y="4723448"/>
            <a:ext cx="5444490" cy="44748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9445169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54939" y="9445169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F93199CD-3E1B-4AE6-990F-76F925F5EA9F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rtlCol="0" anchor="b">
            <a:normAutofit/>
          </a:bodyPr>
          <a:lstStyle>
            <a:lvl1pPr algn="l" rtl="0"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</a:lstStyle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8AB5196-52B1-4918-B153-34A0C9A4A7AD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rtlCol="0" anchor="b">
            <a:normAutofit/>
          </a:bodyPr>
          <a:lstStyle>
            <a:lvl1pPr algn="l" rtl="0">
              <a:lnSpc>
                <a:spcPct val="80000"/>
              </a:lnSpc>
              <a:defRPr sz="4800" b="0" cap="none" baseline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rtlCol="0" anchor="t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399499F-CA45-4A76-BC24-F973E24AC3FB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817870C-A0A5-4D92-B86D-C2791EFA3A23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2A013F82-EE5E-44EE-A61D-E31C6657F26F}" type="slidenum">
              <a:rPr lang="fr-FR" noProof="0" smtClean="0"/>
              <a:pPr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7" name="Espace réservé de la date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12A7B89-83CE-4355-8D19-9AD5D8179E27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rtl="0">
              <a:defRPr/>
            </a:lvl1pPr>
          </a:lstStyle>
          <a:p>
            <a:fld id="{2A013F82-EE5E-44EE-A61D-E31C6657F26F}" type="slidenum">
              <a:rPr lang="fr-FR" noProof="0" smtClean="0"/>
              <a:pPr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A4593A4-CD22-4D89-9631-B432485C88BE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 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8F3045D-8AE6-4E47-932F-47FA387FEA34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3" name="Espace réservé du pied de page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rtlCol="0" anchor="b">
            <a:noAutofit/>
          </a:bodyPr>
          <a:lstStyle>
            <a:lvl1pPr algn="l" rtl="0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 rtlCol="0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282C9DA-93FE-4DDE-8920-2C8AB1F5E18A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’image 2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fr-FR" noProof="0" smtClean="0"/>
              <a:t>Cliquez sur l'icône pour ajouter une image</a:t>
            </a:r>
            <a:endParaRPr lang="fr-FR" noProof="0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rtlCol="0" anchor="b">
            <a:normAutofit/>
          </a:bodyPr>
          <a:lstStyle>
            <a:lvl1pPr algn="l" rtl="0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 rtlCol="0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fr-FR" noProof="0" smtClean="0"/>
              <a:t>Modifiez les styles du texte du masque</a:t>
            </a:r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B002A6A-F78C-474F-BA6B-17AE42EC613D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169FE22-A35D-4AA5-9ED0-CA5AA0D08EE7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 rtlCol="0"/>
          <a:lstStyle/>
          <a:p>
            <a:pPr lvl="0" rtl="0"/>
            <a:r>
              <a:rPr lang="fr-FR" noProof="0" smtClean="0"/>
              <a:t>Modifiez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B2D50EC-F18A-4356-A82F-ED015F56C2C6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 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r-FR" noProof="0" dirty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406553-4B01-4903-B663-70E503E45D52}" type="datetime1">
              <a:rPr lang="fr-FR" smtClean="0"/>
              <a:pPr/>
              <a:t>29/09/2017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fr-FR" noProof="0" dirty="0"/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 2"/>
          <p:cNvSpPr>
            <a:spLocks noGrp="1"/>
          </p:cNvSpPr>
          <p:nvPr>
            <p:ph type="ctrTitle"/>
          </p:nvPr>
        </p:nvSpPr>
        <p:spPr>
          <a:xfrm>
            <a:off x="981844" y="692696"/>
            <a:ext cx="8229600" cy="2895600"/>
          </a:xfrm>
        </p:spPr>
        <p:txBody>
          <a:bodyPr rtlCol="0"/>
          <a:lstStyle/>
          <a:p>
            <a:pPr rtl="0"/>
            <a:r>
              <a:rPr lang="fr-FR" dirty="0" smtClean="0"/>
              <a:t>PROJET DE LOI DE FINANCES POUR 2018</a:t>
            </a:r>
            <a:endParaRPr lang="fr-FR" dirty="0"/>
          </a:p>
        </p:txBody>
      </p:sp>
      <p:sp>
        <p:nvSpPr>
          <p:cNvPr id="4" name="Sous-titre 3"/>
          <p:cNvSpPr>
            <a:spLocks noGrp="1"/>
          </p:cNvSpPr>
          <p:nvPr>
            <p:ph type="subTitle" idx="1"/>
          </p:nvPr>
        </p:nvSpPr>
        <p:spPr>
          <a:xfrm>
            <a:off x="981844" y="3927748"/>
            <a:ext cx="8229600" cy="1219200"/>
          </a:xfrm>
        </p:spPr>
        <p:txBody>
          <a:bodyPr rtlCol="0"/>
          <a:lstStyle/>
          <a:p>
            <a:pPr rtl="0"/>
            <a:r>
              <a:rPr lang="fr-FR" dirty="0" smtClean="0"/>
              <a:t>LE VOLET « COLLECTIVITES LOCALES »</a:t>
            </a:r>
            <a:endParaRPr lang="fr-FR" dirty="0"/>
          </a:p>
        </p:txBody>
      </p:sp>
      <p:pic>
        <p:nvPicPr>
          <p:cNvPr id="6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83287" y="2205038"/>
            <a:ext cx="1371600" cy="7934325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80892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 smtClean="0"/>
              <a:t>Les Dispositions</a:t>
            </a:r>
            <a:endParaRPr lang="fr-FR" dirty="0"/>
          </a:p>
        </p:txBody>
      </p:sp>
      <p:sp>
        <p:nvSpPr>
          <p:cNvPr id="14" name="Espace réservé du contenu 13"/>
          <p:cNvSpPr>
            <a:spLocks noGrp="1"/>
          </p:cNvSpPr>
          <p:nvPr>
            <p:ph idx="1"/>
          </p:nvPr>
        </p:nvSpPr>
        <p:spPr>
          <a:xfrm>
            <a:off x="1522413" y="1904999"/>
            <a:ext cx="7884367" cy="3972273"/>
          </a:xfrm>
        </p:spPr>
        <p:txBody>
          <a:bodyPr rtlCol="0">
            <a:normAutofit/>
          </a:bodyPr>
          <a:lstStyle/>
          <a:p>
            <a:pPr rtl="0"/>
            <a:r>
              <a:rPr lang="fr-FR" dirty="0" smtClean="0"/>
              <a:t>LES DOTATIONS</a:t>
            </a:r>
          </a:p>
          <a:p>
            <a:pPr rtl="0"/>
            <a:r>
              <a:rPr lang="fr-FR" dirty="0" smtClean="0"/>
              <a:t>LE CONTRAT AVEC 319 COLLECTI VITÉS</a:t>
            </a:r>
          </a:p>
          <a:p>
            <a:pPr rtl="0"/>
            <a:r>
              <a:rPr lang="fr-FR" dirty="0" smtClean="0"/>
              <a:t>L’INVESTISSEMENT LOCAL</a:t>
            </a:r>
          </a:p>
          <a:p>
            <a:pPr rtl="0"/>
            <a:r>
              <a:rPr lang="fr-FR" dirty="0" smtClean="0"/>
              <a:t>LES RÉGIONS</a:t>
            </a:r>
          </a:p>
          <a:p>
            <a:pPr rtl="0"/>
            <a:r>
              <a:rPr lang="fr-FR" dirty="0" smtClean="0"/>
              <a:t>LA CVAE</a:t>
            </a:r>
          </a:p>
          <a:p>
            <a:pPr rtl="0"/>
            <a:r>
              <a:rPr lang="fr-FR" dirty="0" smtClean="0"/>
              <a:t>LA TAXE D’HABITATION</a:t>
            </a:r>
          </a:p>
          <a:p>
            <a:pPr rtl="0"/>
            <a:r>
              <a:rPr lang="fr-FR" dirty="0" smtClean="0"/>
              <a:t>LES COMMUNES NOUVELLES</a:t>
            </a:r>
            <a:endParaRPr lang="fr-FR" dirty="0"/>
          </a:p>
        </p:txBody>
      </p:sp>
      <p:pic>
        <p:nvPicPr>
          <p:cNvPr id="4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13913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 smtClean="0"/>
              <a:t>LES DOTATIONS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ln w="38100">
            <a:noFill/>
          </a:ln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Pas de baisse des dotations en 2018 </a:t>
            </a:r>
          </a:p>
          <a:p>
            <a:r>
              <a:rPr lang="fr-FR" dirty="0" smtClean="0"/>
              <a:t>Une augmentation globale annoncée de 400 M€ (représentant une hausse de 0,4%)</a:t>
            </a:r>
          </a:p>
          <a:p>
            <a:r>
              <a:rPr lang="fr-FR" dirty="0" smtClean="0"/>
              <a:t>Pour la seule </a:t>
            </a:r>
            <a:r>
              <a:rPr lang="fr-FR" dirty="0" smtClean="0">
                <a:solidFill>
                  <a:srgbClr val="FFFF00"/>
                </a:solidFill>
              </a:rPr>
              <a:t>DGF</a:t>
            </a:r>
            <a:r>
              <a:rPr lang="fr-FR" dirty="0" smtClean="0"/>
              <a:t> une augmentation de 100M€</a:t>
            </a:r>
          </a:p>
          <a:p>
            <a:r>
              <a:rPr lang="fr-FR" dirty="0" smtClean="0"/>
              <a:t>             de 190 M€ des dotations de péréquation * :</a:t>
            </a:r>
          </a:p>
          <a:p>
            <a:pPr lvl="4"/>
            <a:r>
              <a:rPr lang="fr-FR" dirty="0" smtClean="0">
                <a:solidFill>
                  <a:srgbClr val="FFFF00"/>
                </a:solidFill>
              </a:rPr>
              <a:t>DSU</a:t>
            </a:r>
            <a:r>
              <a:rPr lang="fr-FR" dirty="0" smtClean="0"/>
              <a:t> :             90 M€</a:t>
            </a:r>
          </a:p>
          <a:p>
            <a:pPr lvl="4"/>
            <a:r>
              <a:rPr lang="fr-FR" dirty="0" smtClean="0">
                <a:solidFill>
                  <a:srgbClr val="FFFF00"/>
                </a:solidFill>
              </a:rPr>
              <a:t>DSR</a:t>
            </a:r>
            <a:r>
              <a:rPr lang="fr-FR" dirty="0" smtClean="0"/>
              <a:t> :            90 </a:t>
            </a:r>
            <a:r>
              <a:rPr lang="fr-FR" dirty="0"/>
              <a:t>M</a:t>
            </a:r>
            <a:r>
              <a:rPr lang="fr-FR" dirty="0" smtClean="0"/>
              <a:t>€</a:t>
            </a:r>
          </a:p>
          <a:p>
            <a:pPr lvl="4"/>
            <a:r>
              <a:rPr lang="fr-FR" dirty="0" smtClean="0">
                <a:solidFill>
                  <a:srgbClr val="FFFF00"/>
                </a:solidFill>
              </a:rPr>
              <a:t>Fonds départementaux </a:t>
            </a:r>
            <a:r>
              <a:rPr lang="fr-FR" dirty="0" smtClean="0"/>
              <a:t>:             10M€</a:t>
            </a:r>
            <a:endParaRPr lang="fr-FR" dirty="0"/>
          </a:p>
          <a:p>
            <a:pPr lvl="4"/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* </a:t>
            </a:r>
            <a:r>
              <a:rPr lang="fr-FR" sz="1800" dirty="0" smtClean="0"/>
              <a:t>Rappel : </a:t>
            </a:r>
            <a:r>
              <a:rPr lang="fr-FR" sz="1800" dirty="0"/>
              <a:t>cette hausse est financée par les collectivités locales elles-mêmes puisque la moitié est financée par des redéploiements au sein de la DGF et l’autre moitié par les dotations servant de variables d’ajustement. </a:t>
            </a:r>
            <a:endParaRPr lang="fr-FR" sz="1800" dirty="0" smtClean="0"/>
          </a:p>
          <a:p>
            <a:endParaRPr lang="fr-FR" dirty="0" smtClean="0"/>
          </a:p>
          <a:p>
            <a:endParaRPr lang="fr-FR" dirty="0"/>
          </a:p>
        </p:txBody>
      </p:sp>
      <p:cxnSp>
        <p:nvCxnSpPr>
          <p:cNvPr id="4" name="Connecteur droit avec flèche 3"/>
          <p:cNvCxnSpPr/>
          <p:nvPr/>
        </p:nvCxnSpPr>
        <p:spPr>
          <a:xfrm flipV="1">
            <a:off x="1917948" y="3674367"/>
            <a:ext cx="504056" cy="288032"/>
          </a:xfrm>
          <a:prstGeom prst="straightConnector1">
            <a:avLst/>
          </a:prstGeom>
          <a:ln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 flipV="1">
            <a:off x="3214092" y="4005064"/>
            <a:ext cx="288032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 flipV="1">
            <a:off x="3214092" y="4237387"/>
            <a:ext cx="288032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 flipV="1">
            <a:off x="4654252" y="4581128"/>
            <a:ext cx="288032" cy="2076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310620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 smtClean="0"/>
              <a:t>LES DOTATIONS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ln w="38100">
            <a:noFill/>
          </a:ln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Doublement du </a:t>
            </a:r>
            <a:r>
              <a:rPr lang="fr-FR" dirty="0" smtClean="0">
                <a:solidFill>
                  <a:srgbClr val="FFFF00"/>
                </a:solidFill>
              </a:rPr>
              <a:t>Fonds d’indemnisation des communes délivrant les CNI</a:t>
            </a:r>
            <a:r>
              <a:rPr lang="fr-FR" dirty="0" smtClean="0"/>
              <a:t> qui passe à 40M€</a:t>
            </a:r>
          </a:p>
          <a:p>
            <a:r>
              <a:rPr lang="fr-FR" dirty="0" smtClean="0">
                <a:solidFill>
                  <a:srgbClr val="FFFF00"/>
                </a:solidFill>
              </a:rPr>
              <a:t>Le FCTVA </a:t>
            </a:r>
            <a:r>
              <a:rPr lang="fr-FR" dirty="0" smtClean="0"/>
              <a:t>: automatisation du versement du fonds dont l’enveloppe sera revalorisée de 80M€ en 2018 puis bénéficiera, à partir de l’année suivante, d’une « hausse garantie »</a:t>
            </a:r>
          </a:p>
          <a:p>
            <a:r>
              <a:rPr lang="fr-FR" dirty="0" smtClean="0">
                <a:solidFill>
                  <a:srgbClr val="FFFF00"/>
                </a:solidFill>
              </a:rPr>
              <a:t>Le FPIC </a:t>
            </a:r>
            <a:r>
              <a:rPr lang="fr-FR" dirty="0" smtClean="0"/>
              <a:t>sera maintenu en 2018 à son niveau de 2017 soit 1Mds €</a:t>
            </a:r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8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62281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 smtClean="0"/>
              <a:t>LES DOTATIONS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ln w="38100">
            <a:noFill/>
          </a:ln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FFFF00"/>
                </a:solidFill>
              </a:rPr>
              <a:t>LE VOLET SPÉCIFIQUE CNI</a:t>
            </a:r>
          </a:p>
          <a:p>
            <a:r>
              <a:rPr lang="fr-FR" dirty="0"/>
              <a:t>A</a:t>
            </a:r>
            <a:r>
              <a:rPr lang="fr-FR" dirty="0" smtClean="0"/>
              <a:t>ugmentation </a:t>
            </a:r>
            <a:r>
              <a:rPr lang="fr-FR" dirty="0"/>
              <a:t>de la dotation forfaitaire versée aux communes en charge de l’instruction des passeports et des </a:t>
            </a:r>
            <a:r>
              <a:rPr lang="fr-FR" dirty="0" smtClean="0"/>
              <a:t>CNI</a:t>
            </a:r>
            <a:r>
              <a:rPr lang="fr-FR" dirty="0"/>
              <a:t> </a:t>
            </a:r>
            <a:r>
              <a:rPr lang="fr-FR" dirty="0" smtClean="0"/>
              <a:t>qui passe pour la majorité des DR de 5030€ à </a:t>
            </a:r>
            <a:r>
              <a:rPr lang="fr-FR" dirty="0" smtClean="0">
                <a:solidFill>
                  <a:srgbClr val="FFFF00"/>
                </a:solidFill>
              </a:rPr>
              <a:t>8580€</a:t>
            </a:r>
          </a:p>
          <a:p>
            <a:r>
              <a:rPr lang="fr-FR" dirty="0" smtClean="0"/>
              <a:t>Instauration (à la demande de l’AMF) </a:t>
            </a:r>
            <a:r>
              <a:rPr lang="fr-FR" dirty="0" smtClean="0">
                <a:solidFill>
                  <a:srgbClr val="FFFF00"/>
                </a:solidFill>
              </a:rPr>
              <a:t>d’une « prime d’activité » d’un montant de 12 000€ </a:t>
            </a:r>
            <a:r>
              <a:rPr lang="fr-FR" dirty="0" smtClean="0"/>
              <a:t>pour les DR qui enregistrent </a:t>
            </a:r>
            <a:r>
              <a:rPr lang="fr-FR" dirty="0" smtClean="0">
                <a:solidFill>
                  <a:srgbClr val="FFFF00"/>
                </a:solidFill>
              </a:rPr>
              <a:t>plus de 1875 titres par an</a:t>
            </a:r>
          </a:p>
          <a:p>
            <a:r>
              <a:rPr lang="fr-FR" dirty="0" smtClean="0">
                <a:solidFill>
                  <a:srgbClr val="FFFF00"/>
                </a:solidFill>
              </a:rPr>
              <a:t>Mais aucune dotation « de rattrapage » </a:t>
            </a:r>
            <a:r>
              <a:rPr lang="fr-FR" dirty="0" smtClean="0"/>
              <a:t>pour soutenir l’activité de l’année 2017 n’est envisagée</a:t>
            </a:r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8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120804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 smtClean="0"/>
              <a:t>LE CONTRAT AVEC 319 COLLECTIVITÉS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ln w="38100">
            <a:noFill/>
          </a:ln>
        </p:spPr>
        <p:txBody>
          <a:bodyPr>
            <a:normAutofit/>
          </a:bodyPr>
          <a:lstStyle/>
          <a:p>
            <a:r>
              <a:rPr lang="fr-FR" dirty="0"/>
              <a:t>Un effort demandé à 319 collectivités de   «  </a:t>
            </a:r>
            <a:r>
              <a:rPr lang="fr-FR" i="1" dirty="0">
                <a:solidFill>
                  <a:srgbClr val="FFFF00"/>
                </a:solidFill>
              </a:rPr>
              <a:t>modération de la croissance des dépenses de fonctionnement </a:t>
            </a:r>
            <a:r>
              <a:rPr lang="fr-FR" i="1" dirty="0"/>
              <a:t> </a:t>
            </a:r>
            <a:r>
              <a:rPr lang="fr-FR" dirty="0"/>
              <a:t>» qui est situé pour celles-ci à </a:t>
            </a:r>
            <a:r>
              <a:rPr lang="fr-FR" dirty="0">
                <a:solidFill>
                  <a:srgbClr val="FFFF00"/>
                </a:solidFill>
              </a:rPr>
              <a:t>1,2% par an </a:t>
            </a:r>
            <a:r>
              <a:rPr lang="fr-FR" dirty="0"/>
              <a:t>(hors inflation – budgets annexes compris)</a:t>
            </a:r>
          </a:p>
          <a:p>
            <a:r>
              <a:rPr lang="fr-FR" dirty="0"/>
              <a:t>Quelles sont-elles ? : </a:t>
            </a:r>
            <a:r>
              <a:rPr lang="fr-FR" dirty="0">
                <a:solidFill>
                  <a:srgbClr val="FFFF00"/>
                </a:solidFill>
              </a:rPr>
              <a:t>les régions, les départements, les métropoles, les CA de plus de 150 000 h et les communes de plus de 50 000h</a:t>
            </a:r>
          </a:p>
          <a:p>
            <a:r>
              <a:rPr lang="fr-FR" dirty="0"/>
              <a:t>Cela prendra la forme d’un Contrat négocié entre la collectivité et le Préfet (</a:t>
            </a:r>
            <a:r>
              <a:rPr lang="fr-FR" dirty="0" err="1"/>
              <a:t>Dgfip</a:t>
            </a:r>
            <a:r>
              <a:rPr lang="fr-FR" dirty="0"/>
              <a:t>) lequel tiendra compte des situations de chaque </a:t>
            </a:r>
            <a:r>
              <a:rPr lang="fr-FR" dirty="0" smtClean="0"/>
              <a:t>collectivité</a:t>
            </a:r>
          </a:p>
          <a:p>
            <a:r>
              <a:rPr lang="fr-FR" dirty="0" smtClean="0"/>
              <a:t>Et les autres ? : L’Etat entend négocier le principe avec leurs </a:t>
            </a:r>
            <a:r>
              <a:rPr lang="fr-FR" smtClean="0"/>
              <a:t>associations nationales représentatives </a:t>
            </a:r>
            <a:endParaRPr lang="fr-FR" dirty="0"/>
          </a:p>
          <a:p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8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08848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 smtClean="0"/>
              <a:t>UNE NOUVELLE « RÈGLE D’OR »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ln w="38100">
            <a:noFill/>
          </a:ln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Les </a:t>
            </a:r>
            <a:r>
              <a:rPr lang="fr-FR" dirty="0" smtClean="0">
                <a:solidFill>
                  <a:srgbClr val="FFFF00"/>
                </a:solidFill>
              </a:rPr>
              <a:t>communes de 10 000h et les EPCI de plus de 50 000h </a:t>
            </a:r>
            <a:r>
              <a:rPr lang="fr-FR" dirty="0" smtClean="0"/>
              <a:t>seront « invitées » à appliquer une règle d’or nouvelle dans le cadre d’une discussion avec les Préfets de département afin d’établir un « </a:t>
            </a:r>
            <a:r>
              <a:rPr lang="fr-FR" i="1" dirty="0" smtClean="0"/>
              <a:t>ratio de bonne gestion</a:t>
            </a:r>
            <a:r>
              <a:rPr lang="fr-FR" dirty="0" smtClean="0"/>
              <a:t> ».</a:t>
            </a:r>
          </a:p>
          <a:p>
            <a:r>
              <a:rPr lang="fr-FR" dirty="0" smtClean="0">
                <a:solidFill>
                  <a:srgbClr val="FFFF00"/>
                </a:solidFill>
              </a:rPr>
              <a:t>Il s’agit que leurs capacités de désendettement ne dépassent pas 12 ans et soient maintenues entre 5 à 6 ans.</a:t>
            </a: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8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33088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>
          <a:xfrm>
            <a:off x="1522413" y="381000"/>
            <a:ext cx="7380311" cy="815752"/>
          </a:xfrm>
        </p:spPr>
        <p:txBody>
          <a:bodyPr rtlCol="0"/>
          <a:lstStyle/>
          <a:p>
            <a:pPr rtl="0"/>
            <a:r>
              <a:rPr lang="fr-FR" dirty="0" smtClean="0"/>
              <a:t>L’INVESTISSEMENT LOCAL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1471399" y="1412776"/>
            <a:ext cx="9447549" cy="4608511"/>
          </a:xfrm>
          <a:ln w="38100">
            <a:noFill/>
          </a:ln>
        </p:spPr>
        <p:txBody>
          <a:bodyPr>
            <a:normAutofit lnSpcReduction="10000"/>
          </a:bodyPr>
          <a:lstStyle/>
          <a:p>
            <a:r>
              <a:rPr lang="fr-FR" dirty="0"/>
              <a:t>Les dotations de soutien à l’investissement local s’élèveront en 2018 à </a:t>
            </a:r>
            <a:r>
              <a:rPr lang="fr-FR" dirty="0">
                <a:solidFill>
                  <a:srgbClr val="FFFF00"/>
                </a:solidFill>
              </a:rPr>
              <a:t>1,8 Mds €</a:t>
            </a:r>
            <a:r>
              <a:rPr lang="fr-FR" dirty="0"/>
              <a:t> répartis ainsi :</a:t>
            </a:r>
          </a:p>
          <a:p>
            <a:pPr lvl="3"/>
            <a:r>
              <a:rPr lang="fr-FR" dirty="0"/>
              <a:t>996 M€ pour la DETR</a:t>
            </a:r>
          </a:p>
          <a:p>
            <a:pPr lvl="3"/>
            <a:r>
              <a:rPr lang="fr-FR" dirty="0"/>
              <a:t>665 M€ pour la DSIL (Dotation de Soutien à l’Investissement Local)</a:t>
            </a:r>
          </a:p>
          <a:p>
            <a:pPr lvl="3"/>
            <a:r>
              <a:rPr lang="fr-FR" dirty="0"/>
              <a:t>150 M€ pour la DPV (Dotation Politique de la Ville)</a:t>
            </a:r>
          </a:p>
          <a:p>
            <a:r>
              <a:rPr lang="fr-FR" dirty="0">
                <a:solidFill>
                  <a:srgbClr val="FFFF00"/>
                </a:solidFill>
              </a:rPr>
              <a:t>La DSIL </a:t>
            </a:r>
            <a:r>
              <a:rPr lang="fr-FR" dirty="0"/>
              <a:t>devient</a:t>
            </a:r>
            <a:r>
              <a:rPr lang="fr-FR" dirty="0">
                <a:solidFill>
                  <a:srgbClr val="FFFF00"/>
                </a:solidFill>
              </a:rPr>
              <a:t> une dotation pérenne </a:t>
            </a:r>
            <a:r>
              <a:rPr lang="fr-FR" dirty="0"/>
              <a:t>avec une codification au CGCT</a:t>
            </a:r>
          </a:p>
          <a:p>
            <a:r>
              <a:rPr lang="fr-FR" dirty="0"/>
              <a:t>En 2018, elle sera ventilée en partie </a:t>
            </a:r>
            <a:r>
              <a:rPr lang="fr-FR" dirty="0">
                <a:solidFill>
                  <a:srgbClr val="FFFF00"/>
                </a:solidFill>
              </a:rPr>
              <a:t>sur le financement des Contrats de Ruralité, </a:t>
            </a:r>
            <a:r>
              <a:rPr lang="fr-FR" dirty="0"/>
              <a:t>les projets des pactes métropolitains </a:t>
            </a:r>
            <a:r>
              <a:rPr lang="fr-FR" dirty="0">
                <a:solidFill>
                  <a:srgbClr val="FFFF00"/>
                </a:solidFill>
              </a:rPr>
              <a:t>et le soutien à l’ingénierie de projets pour « les petites </a:t>
            </a:r>
            <a:r>
              <a:rPr lang="fr-FR" dirty="0" err="1">
                <a:solidFill>
                  <a:srgbClr val="FFFF00"/>
                </a:solidFill>
              </a:rPr>
              <a:t>co</a:t>
            </a:r>
            <a:endParaRPr lang="fr-FR" dirty="0" smtClean="0"/>
          </a:p>
          <a:p>
            <a:r>
              <a:rPr lang="fr-FR" dirty="0" smtClean="0"/>
              <a:t>La DSIL permettra également d’accompagner les investissements locaux dans les domaines de la transition énergétique, la rénovation thermique des bâtiments, la mobilité durable et la modernisation de l’action publique.</a:t>
            </a:r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8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13808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 smtClean="0"/>
              <a:t>LES RÉGIONS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ln w="38100">
            <a:noFill/>
          </a:ln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La DGF des Régions sera remplacée dès 2018 par </a:t>
            </a:r>
            <a:r>
              <a:rPr lang="fr-FR" dirty="0" smtClean="0">
                <a:solidFill>
                  <a:srgbClr val="FFFF00"/>
                </a:solidFill>
              </a:rPr>
              <a:t>une fraction de recettes de TVA</a:t>
            </a:r>
            <a:r>
              <a:rPr lang="fr-FR" dirty="0" smtClean="0"/>
              <a:t> (100 M€ de ressources supplémentaires avec sur la durée du quinquennat, une « croissance de cette recette fiscale estimée à 700M€ »</a:t>
            </a:r>
          </a:p>
          <a:p>
            <a:r>
              <a:rPr lang="fr-FR" dirty="0" smtClean="0"/>
              <a:t>Dans le cadre </a:t>
            </a:r>
            <a:r>
              <a:rPr lang="fr-FR" dirty="0" smtClean="0">
                <a:solidFill>
                  <a:srgbClr val="FFFF00"/>
                </a:solidFill>
              </a:rPr>
              <a:t>du Fonds de soutien exceptionnel </a:t>
            </a:r>
            <a:r>
              <a:rPr lang="fr-FR" dirty="0" smtClean="0"/>
              <a:t>introduit par la LF2017, les Régions percevront en 2018 une fraction de ce fonds maintenu dont l’enveloppe s’élèvera à 250M€ </a:t>
            </a:r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8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5120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 smtClean="0"/>
              <a:t>LA CVAE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ln w="38100">
            <a:noFill/>
          </a:ln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Le Gouvernement a indiqué que le PLF pour 2018 assurera « </a:t>
            </a:r>
            <a:r>
              <a:rPr lang="fr-FR" i="1" dirty="0" smtClean="0"/>
              <a:t>la préservation de l’équilibre général des recettes de CVAE </a:t>
            </a:r>
            <a:r>
              <a:rPr lang="fr-FR" dirty="0" smtClean="0"/>
              <a:t>»</a:t>
            </a:r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8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49339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 smtClean="0"/>
              <a:t>LA TAXE D’HABITATION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ln w="38100">
            <a:noFill/>
          </a:ln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Le PLF pour 2018 confirme la réforme de la TH</a:t>
            </a:r>
            <a:r>
              <a:rPr lang="fr-FR" dirty="0"/>
              <a:t> </a:t>
            </a:r>
            <a:r>
              <a:rPr lang="fr-FR" dirty="0" smtClean="0"/>
              <a:t> qui concernera </a:t>
            </a:r>
            <a:r>
              <a:rPr lang="fr-FR" dirty="0"/>
              <a:t>80% des personnes qui la paient soit 17 M de foyers fiscaux</a:t>
            </a:r>
            <a:r>
              <a:rPr lang="fr-FR" dirty="0" smtClean="0"/>
              <a:t> : </a:t>
            </a:r>
          </a:p>
          <a:p>
            <a:r>
              <a:rPr lang="fr-FR" dirty="0" smtClean="0"/>
              <a:t>Elle s’effectuera </a:t>
            </a:r>
            <a:r>
              <a:rPr lang="fr-FR" dirty="0"/>
              <a:t>en 3 </a:t>
            </a:r>
            <a:r>
              <a:rPr lang="fr-FR" dirty="0" smtClean="0"/>
              <a:t>temps pour les contribuables concernés : </a:t>
            </a:r>
          </a:p>
          <a:p>
            <a:pPr lvl="3"/>
            <a:r>
              <a:rPr lang="fr-FR" dirty="0" smtClean="0"/>
              <a:t>En 2018 une baisse de 30% </a:t>
            </a:r>
          </a:p>
          <a:p>
            <a:pPr lvl="3"/>
            <a:r>
              <a:rPr lang="fr-FR" dirty="0" smtClean="0"/>
              <a:t>En 2019 vient s’ajouter une baisse de 30%</a:t>
            </a:r>
          </a:p>
          <a:p>
            <a:pPr lvl="3"/>
            <a:r>
              <a:rPr lang="fr-FR" dirty="0" smtClean="0"/>
              <a:t>La totalité en 2020.</a:t>
            </a:r>
          </a:p>
          <a:p>
            <a:pPr lvl="3"/>
            <a:endParaRPr lang="fr-FR" dirty="0"/>
          </a:p>
          <a:p>
            <a:pPr marL="682625" lvl="3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8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157093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5868143" cy="599728"/>
          </a:xfrm>
        </p:spPr>
        <p:txBody>
          <a:bodyPr rtlCol="0"/>
          <a:lstStyle/>
          <a:p>
            <a:pPr rtl="0"/>
            <a:r>
              <a:rPr lang="fr-FR" dirty="0" smtClean="0"/>
              <a:t>LA TAXE D’HABITATION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522413" y="980728"/>
            <a:ext cx="2645415" cy="515887"/>
          </a:xfrm>
        </p:spPr>
        <p:txBody>
          <a:bodyPr rtlCol="0">
            <a:normAutofit fontScale="85000" lnSpcReduction="10000"/>
          </a:bodyPr>
          <a:lstStyle/>
          <a:p>
            <a:pPr rtl="0"/>
            <a:r>
              <a:rPr lang="fr-FR" dirty="0" smtClean="0"/>
              <a:t>Qui sera exonéré ? :</a:t>
            </a:r>
          </a:p>
        </p:txBody>
      </p:sp>
      <p:graphicFrame>
        <p:nvGraphicFramePr>
          <p:cNvPr id="9" name="Espace réservé du contenu 8" descr="Exemple de tableau avec 3 colonnes et 4 lignes" title="Tableau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51805625"/>
              </p:ext>
            </p:extLst>
          </p:nvPr>
        </p:nvGraphicFramePr>
        <p:xfrm>
          <a:off x="1522413" y="1536184"/>
          <a:ext cx="6660231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38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963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80648">
                <a:tc>
                  <a:txBody>
                    <a:bodyPr/>
                    <a:lstStyle/>
                    <a:p>
                      <a:pPr rtl="0"/>
                      <a:r>
                        <a:rPr lang="fr-FR" noProof="0" dirty="0" smtClean="0"/>
                        <a:t>Personne</a:t>
                      </a:r>
                      <a:r>
                        <a:rPr lang="fr-FR" baseline="0" noProof="0" dirty="0" smtClean="0"/>
                        <a:t> seule, Parent isolé</a:t>
                      </a:r>
                      <a:endParaRPr lang="fr-FR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Revenu fiscal de référence</a:t>
                      </a:r>
                      <a:r>
                        <a:rPr lang="fr-FR" baseline="0" noProof="0" dirty="0" smtClean="0"/>
                        <a:t> maximal (en €)</a:t>
                      </a:r>
                      <a:endParaRPr lang="fr-FR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4001">
                <a:tc>
                  <a:txBody>
                    <a:bodyPr/>
                    <a:lstStyle/>
                    <a:p>
                      <a:pPr rtl="0"/>
                      <a:r>
                        <a:rPr lang="fr-FR" sz="1600" noProof="0" dirty="0" smtClean="0"/>
                        <a:t>Sans</a:t>
                      </a:r>
                      <a:r>
                        <a:rPr lang="fr-FR" sz="1600" baseline="0" noProof="0" dirty="0" smtClean="0"/>
                        <a:t> enfant</a:t>
                      </a:r>
                      <a:endParaRPr lang="fr-FR" sz="1600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27000</a:t>
                      </a:r>
                      <a:endParaRPr lang="fr-FR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8281">
                <a:tc>
                  <a:txBody>
                    <a:bodyPr/>
                    <a:lstStyle/>
                    <a:p>
                      <a:pPr rtl="0"/>
                      <a:r>
                        <a:rPr lang="fr-FR" noProof="0" dirty="0" smtClean="0"/>
                        <a:t>1</a:t>
                      </a:r>
                      <a:r>
                        <a:rPr lang="fr-FR" baseline="0" noProof="0" dirty="0" smtClean="0"/>
                        <a:t> enfant</a:t>
                      </a:r>
                      <a:endParaRPr lang="fr-FR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43000</a:t>
                      </a:r>
                      <a:endParaRPr lang="fr-FR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2561">
                <a:tc>
                  <a:txBody>
                    <a:bodyPr/>
                    <a:lstStyle/>
                    <a:p>
                      <a:pPr rtl="0"/>
                      <a:r>
                        <a:rPr lang="fr-FR" noProof="0" dirty="0" smtClean="0"/>
                        <a:t>2</a:t>
                      </a:r>
                      <a:r>
                        <a:rPr lang="fr-FR" baseline="0" noProof="0" dirty="0" smtClean="0"/>
                        <a:t> enfants</a:t>
                      </a:r>
                      <a:endParaRPr lang="fr-FR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49000</a:t>
                      </a:r>
                      <a:endParaRPr lang="fr-FR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4833">
                <a:tc>
                  <a:txBody>
                    <a:bodyPr/>
                    <a:lstStyle/>
                    <a:p>
                      <a:pPr rtl="0"/>
                      <a:r>
                        <a:rPr lang="fr-FR" noProof="0" dirty="0" smtClean="0"/>
                        <a:t>3 enfants</a:t>
                      </a:r>
                      <a:r>
                        <a:rPr lang="fr-FR" baseline="0" noProof="0" dirty="0" smtClean="0"/>
                        <a:t> </a:t>
                      </a:r>
                      <a:endParaRPr lang="fr-FR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61000</a:t>
                      </a:r>
                      <a:endParaRPr lang="fr-FR" noProof="0" dirty="0"/>
                    </a:p>
                  </a:txBody>
                  <a:tcPr anchor="ctr"/>
                </a:tc>
              </a:tr>
              <a:tr h="291121">
                <a:tc>
                  <a:txBody>
                    <a:bodyPr/>
                    <a:lstStyle/>
                    <a:p>
                      <a:pPr rtl="0"/>
                      <a:r>
                        <a:rPr lang="fr-FR" noProof="0" dirty="0" smtClean="0"/>
                        <a:t>4 enfant</a:t>
                      </a:r>
                      <a:endParaRPr lang="fr-FR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73000</a:t>
                      </a:r>
                      <a:endParaRPr lang="fr-FR" noProof="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012454"/>
              </p:ext>
            </p:extLst>
          </p:nvPr>
        </p:nvGraphicFramePr>
        <p:xfrm>
          <a:off x="1522413" y="4293096"/>
          <a:ext cx="6660231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3887"/>
                <a:gridCol w="3096344"/>
              </a:tblGrid>
              <a:tr h="380648">
                <a:tc>
                  <a:txBody>
                    <a:bodyPr/>
                    <a:lstStyle/>
                    <a:p>
                      <a:pPr rtl="0"/>
                      <a:r>
                        <a:rPr lang="fr-FR" noProof="0" dirty="0" smtClean="0"/>
                        <a:t>Couple</a:t>
                      </a:r>
                      <a:endParaRPr lang="fr-FR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Revenu fiscal de référence</a:t>
                      </a:r>
                      <a:r>
                        <a:rPr lang="fr-FR" baseline="0" noProof="0" dirty="0" smtClean="0"/>
                        <a:t> maximal (en €)</a:t>
                      </a:r>
                      <a:endParaRPr lang="fr-FR" noProof="0" dirty="0"/>
                    </a:p>
                  </a:txBody>
                  <a:tcPr anchor="ctr"/>
                </a:tc>
              </a:tr>
              <a:tr h="314001">
                <a:tc>
                  <a:txBody>
                    <a:bodyPr/>
                    <a:lstStyle/>
                    <a:p>
                      <a:pPr rtl="0"/>
                      <a:r>
                        <a:rPr lang="fr-FR" sz="1600" noProof="0" dirty="0" smtClean="0"/>
                        <a:t>Sans</a:t>
                      </a:r>
                      <a:r>
                        <a:rPr lang="fr-FR" sz="1600" baseline="0" noProof="0" dirty="0" smtClean="0"/>
                        <a:t> enfant</a:t>
                      </a:r>
                      <a:endParaRPr lang="fr-FR" sz="1600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43000</a:t>
                      </a:r>
                      <a:endParaRPr lang="fr-FR" noProof="0" dirty="0"/>
                    </a:p>
                  </a:txBody>
                  <a:tcPr anchor="ctr"/>
                </a:tc>
              </a:tr>
              <a:tr h="308281">
                <a:tc>
                  <a:txBody>
                    <a:bodyPr/>
                    <a:lstStyle/>
                    <a:p>
                      <a:pPr rtl="0"/>
                      <a:r>
                        <a:rPr lang="fr-FR" noProof="0" dirty="0" smtClean="0"/>
                        <a:t>1</a:t>
                      </a:r>
                      <a:r>
                        <a:rPr lang="fr-FR" baseline="0" noProof="0" dirty="0" smtClean="0"/>
                        <a:t> enfant</a:t>
                      </a:r>
                      <a:endParaRPr lang="fr-FR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49000</a:t>
                      </a:r>
                      <a:endParaRPr lang="fr-FR" noProof="0" dirty="0"/>
                    </a:p>
                  </a:txBody>
                  <a:tcPr anchor="ctr"/>
                </a:tc>
              </a:tr>
              <a:tr h="302561">
                <a:tc>
                  <a:txBody>
                    <a:bodyPr/>
                    <a:lstStyle/>
                    <a:p>
                      <a:pPr rtl="0"/>
                      <a:r>
                        <a:rPr lang="fr-FR" noProof="0" dirty="0" smtClean="0"/>
                        <a:t>2</a:t>
                      </a:r>
                      <a:r>
                        <a:rPr lang="fr-FR" baseline="0" noProof="0" dirty="0" smtClean="0"/>
                        <a:t> enfants</a:t>
                      </a:r>
                      <a:endParaRPr lang="fr-FR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55000</a:t>
                      </a:r>
                      <a:endParaRPr lang="fr-FR" noProof="0" dirty="0"/>
                    </a:p>
                  </a:txBody>
                  <a:tcPr anchor="ctr"/>
                </a:tc>
              </a:tr>
              <a:tr h="224833">
                <a:tc>
                  <a:txBody>
                    <a:bodyPr/>
                    <a:lstStyle/>
                    <a:p>
                      <a:pPr rtl="0"/>
                      <a:r>
                        <a:rPr lang="fr-FR" noProof="0" dirty="0" smtClean="0"/>
                        <a:t>3 enfants</a:t>
                      </a:r>
                      <a:r>
                        <a:rPr lang="fr-FR" baseline="0" noProof="0" dirty="0" smtClean="0"/>
                        <a:t> </a:t>
                      </a:r>
                      <a:endParaRPr lang="fr-FR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67000</a:t>
                      </a:r>
                      <a:endParaRPr lang="fr-FR" noProof="0" dirty="0"/>
                    </a:p>
                  </a:txBody>
                  <a:tcPr anchor="ctr"/>
                </a:tc>
              </a:tr>
              <a:tr h="291121">
                <a:tc>
                  <a:txBody>
                    <a:bodyPr/>
                    <a:lstStyle/>
                    <a:p>
                      <a:pPr rtl="0"/>
                      <a:r>
                        <a:rPr lang="fr-FR" noProof="0" dirty="0" smtClean="0"/>
                        <a:t>4 enfant</a:t>
                      </a:r>
                      <a:endParaRPr lang="fr-FR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r-FR" noProof="0" dirty="0" smtClean="0"/>
                        <a:t>79000</a:t>
                      </a:r>
                      <a:endParaRPr lang="fr-FR" noProof="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698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 smtClean="0"/>
              <a:t>LA TAXE D’HABITATION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ln w="38100">
            <a:noFill/>
          </a:ln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Pour les collectivités concernées, il s’agira bien d’un </a:t>
            </a:r>
            <a:r>
              <a:rPr lang="fr-FR" dirty="0" smtClean="0">
                <a:solidFill>
                  <a:srgbClr val="FFFF00"/>
                </a:solidFill>
              </a:rPr>
              <a:t>dégrèvement</a:t>
            </a:r>
          </a:p>
          <a:p>
            <a:r>
              <a:rPr lang="fr-FR" dirty="0" smtClean="0"/>
              <a:t>Les taux retenus seront ceux de </a:t>
            </a:r>
            <a:r>
              <a:rPr lang="fr-FR" dirty="0" smtClean="0">
                <a:solidFill>
                  <a:srgbClr val="FFFF00"/>
                </a:solidFill>
              </a:rPr>
              <a:t>2017</a:t>
            </a:r>
          </a:p>
          <a:p>
            <a:r>
              <a:rPr lang="fr-FR" dirty="0" smtClean="0"/>
              <a:t>En théorie, les élus conserveront leur liberté  de taux</a:t>
            </a:r>
            <a:r>
              <a:rPr lang="fr-FR" dirty="0" smtClean="0">
                <a:solidFill>
                  <a:srgbClr val="FFFF00"/>
                </a:solidFill>
              </a:rPr>
              <a:t>, </a:t>
            </a:r>
            <a:r>
              <a:rPr lang="fr-FR" dirty="0" smtClean="0"/>
              <a:t>mais</a:t>
            </a:r>
            <a:r>
              <a:rPr lang="fr-FR" dirty="0" smtClean="0">
                <a:solidFill>
                  <a:srgbClr val="FFFF00"/>
                </a:solidFill>
              </a:rPr>
              <a:t> l’Etat ne prendra pas en charge toute hausse par rapport aux taux de 2017</a:t>
            </a:r>
          </a:p>
          <a:p>
            <a:pPr marL="682625" lvl="3" indent="0">
              <a:buNone/>
            </a:pPr>
            <a:endParaRPr lang="fr-FR" dirty="0"/>
          </a:p>
          <a:p>
            <a:pPr marL="682625" lvl="3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8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127976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 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dirty="0" smtClean="0"/>
              <a:t>LES COMMUNES NOUVELLES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ln w="38100">
            <a:noFill/>
          </a:ln>
        </p:spPr>
        <p:txBody>
          <a:bodyPr>
            <a:normAutofit lnSpcReduction="10000"/>
          </a:bodyPr>
          <a:lstStyle/>
          <a:p>
            <a:endParaRPr lang="fr-FR" dirty="0" smtClean="0"/>
          </a:p>
          <a:p>
            <a:r>
              <a:rPr lang="fr-FR" dirty="0" smtClean="0"/>
              <a:t>Maintien au niveau de l’année précédant la création de la commune nouvelle de </a:t>
            </a:r>
            <a:r>
              <a:rPr lang="fr-FR" smtClean="0"/>
              <a:t>la DN Péréquation</a:t>
            </a:r>
            <a:r>
              <a:rPr lang="fr-FR" dirty="0" smtClean="0"/>
              <a:t>, de la DSR ou de la DSU pour les communes nouvelles créées </a:t>
            </a:r>
            <a:r>
              <a:rPr lang="fr-FR" dirty="0" smtClean="0">
                <a:solidFill>
                  <a:srgbClr val="FFFF00"/>
                </a:solidFill>
              </a:rPr>
              <a:t>entre le 2 janvier 2017 et le 1</a:t>
            </a:r>
            <a:r>
              <a:rPr lang="fr-FR" baseline="30000" dirty="0" smtClean="0">
                <a:solidFill>
                  <a:srgbClr val="FFFF00"/>
                </a:solidFill>
              </a:rPr>
              <a:t>er</a:t>
            </a:r>
            <a:r>
              <a:rPr lang="fr-FR" dirty="0" smtClean="0">
                <a:solidFill>
                  <a:srgbClr val="FFFF00"/>
                </a:solidFill>
              </a:rPr>
              <a:t> janvier 2019 et regroupant moins de 10 000 h ou celles regroupant la totalité d’un ou plusieurs EPCI dont la population est &lt; à 15 000h.</a:t>
            </a:r>
          </a:p>
          <a:p>
            <a:r>
              <a:rPr lang="fr-FR" dirty="0" smtClean="0"/>
              <a:t>Un bonus </a:t>
            </a:r>
            <a:r>
              <a:rPr lang="fr-FR" dirty="0"/>
              <a:t>de 5% de DGF pendant </a:t>
            </a:r>
            <a:r>
              <a:rPr lang="fr-FR" dirty="0" smtClean="0"/>
              <a:t>3 </a:t>
            </a:r>
            <a:r>
              <a:rPr lang="fr-FR" dirty="0"/>
              <a:t>ans prévu à l’article L2113-20 du CGCT pour les communes nouvelles créées avant le 1er janvier 2017 est prolongé pour toutes nouvelles créations intervenant </a:t>
            </a:r>
            <a:r>
              <a:rPr lang="fr-FR" dirty="0">
                <a:solidFill>
                  <a:srgbClr val="FFFF00"/>
                </a:solidFill>
              </a:rPr>
              <a:t>jusqu'au 1er janvier 2019.</a:t>
            </a:r>
            <a:r>
              <a:rPr lang="fr-FR" dirty="0"/>
              <a:t> Cela concerne, comme auparavant, les communes nouvelles regroupant entre </a:t>
            </a:r>
            <a:r>
              <a:rPr lang="fr-FR" dirty="0">
                <a:solidFill>
                  <a:srgbClr val="FFFF00"/>
                </a:solidFill>
              </a:rPr>
              <a:t>1000 et 10 000 habitants</a:t>
            </a:r>
            <a:r>
              <a:rPr lang="fr-FR" dirty="0"/>
              <a:t>. </a:t>
            </a:r>
          </a:p>
          <a:p>
            <a:pPr marL="682625" lvl="3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8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106511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ln w="38100">
            <a:noFill/>
          </a:ln>
        </p:spPr>
        <p:txBody>
          <a:bodyPr/>
          <a:lstStyle/>
          <a:p>
            <a:endParaRPr lang="fr-FR" dirty="0" smtClean="0"/>
          </a:p>
          <a:p>
            <a:pPr marL="682625" lvl="3" indent="0">
              <a:buNone/>
            </a:pPr>
            <a:endParaRPr lang="fr-FR" dirty="0"/>
          </a:p>
          <a:p>
            <a:pPr marL="682625" lvl="3" indent="0" algn="ctr">
              <a:buNone/>
            </a:pPr>
            <a:r>
              <a:rPr lang="fr-FR" sz="3600" dirty="0"/>
              <a:t>MERCI DE VOTRE ATTENTION</a:t>
            </a:r>
            <a:endParaRPr lang="fr-FR" sz="3600" dirty="0" smtClean="0"/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8" name="Picture 6" descr="UDMlogotetiere1"/>
          <p:cNvPicPr/>
          <p:nvPr/>
        </p:nvPicPr>
        <p:blipFill>
          <a:blip r:embed="rId2">
            <a:lum bright="-6000" contras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8043" y="4027376"/>
            <a:ext cx="836713" cy="4824536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105885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Tunnel bleu numérique 16:9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411905_TF02895261_TF02895261.potx" id="{D591E305-304E-4F08-83F3-B9147EDAAFB5}" vid="{F4994B82-D552-431A-8540-55AA87CE1401}"/>
    </a:ext>
  </a:extLst>
</a:theme>
</file>

<file path=ppt/theme/theme2.xml><?xml version="1.0" encoding="utf-8"?>
<a:theme xmlns:a="http://schemas.openxmlformats.org/drawingml/2006/main" name="Thème Offic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true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1564227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Take your audience through a digital tunnel where they'll  burst through to the other side and see the information you want to present. Show them lists, charts, tables, SmartArt,  and pictures using a variety of layouts in widescreen (16X9) format. This design works well for subjects on science and technology, computers, communication, and more.   
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2012-05-11T02:04:00+00:00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2029-01-01T08:00:00+00:00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TP102895246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835483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REDMOND\v-vaddu</DisplayName>
        <AccountId>2567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15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2CCB507-0646-4A50-A4F7-7F385079D5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0E41224-0370-4595-877C-23316CD80004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dcmitype/"/>
    <ds:schemaRef ds:uri="4873beb7-5857-4685-be1f-d57550cc96c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4228E6B-D70C-44BB-A81F-A245495F612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Présentation tunnel bleu numérique pour les professionnels (grand écran)</Template>
  <TotalTime>0</TotalTime>
  <Words>680</Words>
  <Application>Microsoft Office PowerPoint</Application>
  <PresentationFormat>Personnalisé</PresentationFormat>
  <Paragraphs>127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8" baseType="lpstr">
      <vt:lpstr>Arial</vt:lpstr>
      <vt:lpstr>Corbel</vt:lpstr>
      <vt:lpstr>Tunnel bleu numérique 16:9</vt:lpstr>
      <vt:lpstr>PROJET DE LOI DE FINANCES POUR 2018</vt:lpstr>
      <vt:lpstr>Les Dispositions</vt:lpstr>
      <vt:lpstr>LES DOTATIONS</vt:lpstr>
      <vt:lpstr>LES DOTATIONS</vt:lpstr>
      <vt:lpstr>LES DOTATIONS</vt:lpstr>
      <vt:lpstr>LE CONTRAT AVEC 319 COLLECTIVITÉS</vt:lpstr>
      <vt:lpstr>UNE NOUVELLE « RÈGLE D’OR »</vt:lpstr>
      <vt:lpstr>L’INVESTISSEMENT LOCAL</vt:lpstr>
      <vt:lpstr>LES RÉGIONS</vt:lpstr>
      <vt:lpstr>LA CVAE</vt:lpstr>
      <vt:lpstr>LA TAXE D’HABITATION</vt:lpstr>
      <vt:lpstr>LA TAXE D’HABITATION</vt:lpstr>
      <vt:lpstr>LA TAXE D’HABITATION</vt:lpstr>
      <vt:lpstr>LES COMMUNES NOUVELLES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2017-09-25T14:23:46Z</dcterms:created>
  <dcterms:modified xsi:type="dcterms:W3CDTF">2017-09-29T07:47:19Z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