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18"/>
  </p:notesMasterIdLst>
  <p:sldIdLst>
    <p:sldId id="256" r:id="rId2"/>
    <p:sldId id="260" r:id="rId3"/>
    <p:sldId id="263" r:id="rId4"/>
    <p:sldId id="264" r:id="rId5"/>
    <p:sldId id="265" r:id="rId6"/>
    <p:sldId id="257" r:id="rId7"/>
    <p:sldId id="258" r:id="rId8"/>
    <p:sldId id="261" r:id="rId9"/>
    <p:sldId id="262" r:id="rId10"/>
    <p:sldId id="266" r:id="rId11"/>
    <p:sldId id="267" r:id="rId12"/>
    <p:sldId id="268" r:id="rId13"/>
    <p:sldId id="270" r:id="rId14"/>
    <p:sldId id="271" r:id="rId15"/>
    <p:sldId id="272" r:id="rId16"/>
    <p:sldId id="273" r:id="rId1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B9FAFDD-B3F7-4685-A73F-CD4736D61553}" type="datetimeFigureOut">
              <a:rPr lang="fr-FR" smtClean="0"/>
              <a:t>13/05/2022</a:t>
            </a:fld>
            <a:endParaRPr lang="fr-FR"/>
          </a:p>
        </p:txBody>
      </p:sp>
      <p:sp>
        <p:nvSpPr>
          <p:cNvPr id="4" name="Espace réservé de l'image des diapositives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7D802B8-E9E8-486C-BD78-1811D4482413}" type="slidenum">
              <a:rPr lang="fr-FR" smtClean="0"/>
              <a:t>‹N°›</a:t>
            </a:fld>
            <a:endParaRPr lang="fr-FR"/>
          </a:p>
        </p:txBody>
      </p:sp>
    </p:spTree>
    <p:extLst>
      <p:ext uri="{BB962C8B-B14F-4D97-AF65-F5344CB8AC3E}">
        <p14:creationId xmlns:p14="http://schemas.microsoft.com/office/powerpoint/2010/main" val="32006282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7D802B8-E9E8-486C-BD78-1811D4482413}" type="slidenum">
              <a:rPr lang="fr-FR" smtClean="0"/>
              <a:t>2</a:t>
            </a:fld>
            <a:endParaRPr lang="fr-FR"/>
          </a:p>
        </p:txBody>
      </p:sp>
    </p:spTree>
    <p:extLst>
      <p:ext uri="{BB962C8B-B14F-4D97-AF65-F5344CB8AC3E}">
        <p14:creationId xmlns:p14="http://schemas.microsoft.com/office/powerpoint/2010/main" val="3223024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36EEC41-C67F-408B-BEBE-A3675603734E}" type="datetime1">
              <a:rPr lang="en-US" smtClean="0"/>
              <a:t>5/13/2022</a:t>
            </a:fld>
            <a:endParaRPr lang="en-US" dirty="0"/>
          </a:p>
        </p:txBody>
      </p:sp>
      <p:sp>
        <p:nvSpPr>
          <p:cNvPr id="5" name="Footer Placeholder 4"/>
          <p:cNvSpPr>
            <a:spLocks noGrp="1"/>
          </p:cNvSpPr>
          <p:nvPr>
            <p:ph type="ftr" sz="quarter" idx="11"/>
          </p:nvPr>
        </p:nvSpPr>
        <p:spPr/>
        <p:txBody>
          <a:bodyPr/>
          <a:lstStyle/>
          <a:p>
            <a:r>
              <a:rPr lang="fr-FR" smtClean="0"/>
              <a:t>UNION DES MAIRES DE LA DORDOGNE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A738081-B01E-484C-9502-537287714A3D}" type="datetime1">
              <a:rPr lang="en-US" smtClean="0"/>
              <a:t>5/13/2022</a:t>
            </a:fld>
            <a:endParaRPr lang="en-US" dirty="0"/>
          </a:p>
        </p:txBody>
      </p:sp>
      <p:sp>
        <p:nvSpPr>
          <p:cNvPr id="5" name="Footer Placeholder 4"/>
          <p:cNvSpPr>
            <a:spLocks noGrp="1"/>
          </p:cNvSpPr>
          <p:nvPr>
            <p:ph type="ftr" sz="quarter" idx="11"/>
          </p:nvPr>
        </p:nvSpPr>
        <p:spPr/>
        <p:txBody>
          <a:bodyPr/>
          <a:lstStyle/>
          <a:p>
            <a:r>
              <a:rPr lang="fr-FR" smtClean="0"/>
              <a:t>UNION DES MAIRES DE LA DORDOGNE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41768DB0-2303-4B19-ADD5-B72D5E1B49A8}" type="datetime1">
              <a:rPr lang="en-US" smtClean="0"/>
              <a:t>5/13/2022</a:t>
            </a:fld>
            <a:endParaRPr lang="en-US" dirty="0"/>
          </a:p>
        </p:txBody>
      </p:sp>
      <p:sp>
        <p:nvSpPr>
          <p:cNvPr id="5" name="Footer Placeholder 4"/>
          <p:cNvSpPr>
            <a:spLocks noGrp="1"/>
          </p:cNvSpPr>
          <p:nvPr>
            <p:ph type="ftr" sz="quarter" idx="11"/>
          </p:nvPr>
        </p:nvSpPr>
        <p:spPr/>
        <p:txBody>
          <a:bodyPr/>
          <a:lstStyle/>
          <a:p>
            <a:r>
              <a:rPr lang="fr-FR" smtClean="0"/>
              <a:t>UNION DES MAIRES DE LA DORDOGNE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0F7BDFE1-DD6F-4509-B539-1BA583B369A1}" type="datetime1">
              <a:rPr lang="en-US" smtClean="0"/>
              <a:t>5/13/2022</a:t>
            </a:fld>
            <a:endParaRPr lang="en-US" dirty="0"/>
          </a:p>
        </p:txBody>
      </p:sp>
      <p:sp>
        <p:nvSpPr>
          <p:cNvPr id="6" name="Footer Placeholder 5"/>
          <p:cNvSpPr>
            <a:spLocks noGrp="1"/>
          </p:cNvSpPr>
          <p:nvPr>
            <p:ph type="ftr" sz="quarter" idx="11"/>
          </p:nvPr>
        </p:nvSpPr>
        <p:spPr/>
        <p:txBody>
          <a:bodyPr/>
          <a:lstStyle/>
          <a:p>
            <a:r>
              <a:rPr lang="fr-FR" smtClean="0"/>
              <a:t>UNION DES MAIRES DE LA DORDOGNE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79FB251D-FD69-439F-A372-4AFFDF87CD96}" type="datetime1">
              <a:rPr lang="en-US" smtClean="0"/>
              <a:t>5/13/2022</a:t>
            </a:fld>
            <a:endParaRPr lang="en-US" dirty="0"/>
          </a:p>
        </p:txBody>
      </p:sp>
      <p:sp>
        <p:nvSpPr>
          <p:cNvPr id="8" name="Footer Placeholder 7"/>
          <p:cNvSpPr>
            <a:spLocks noGrp="1"/>
          </p:cNvSpPr>
          <p:nvPr>
            <p:ph type="ftr" sz="quarter" idx="11"/>
          </p:nvPr>
        </p:nvSpPr>
        <p:spPr/>
        <p:txBody>
          <a:bodyPr/>
          <a:lstStyle/>
          <a:p>
            <a:r>
              <a:rPr lang="fr-FR" smtClean="0"/>
              <a:t>UNION DES MAIRES DE LA DORDOGNE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7E1C40CB-92D2-41CC-805A-C51C7DF05CE1}" type="datetime1">
              <a:rPr lang="en-US" smtClean="0"/>
              <a:t>5/13/2022</a:t>
            </a:fld>
            <a:endParaRPr lang="en-US" dirty="0"/>
          </a:p>
        </p:txBody>
      </p:sp>
      <p:sp>
        <p:nvSpPr>
          <p:cNvPr id="4" name="Footer Placeholder 3"/>
          <p:cNvSpPr>
            <a:spLocks noGrp="1"/>
          </p:cNvSpPr>
          <p:nvPr>
            <p:ph type="ftr" sz="quarter" idx="11"/>
          </p:nvPr>
        </p:nvSpPr>
        <p:spPr/>
        <p:txBody>
          <a:bodyPr/>
          <a:lstStyle/>
          <a:p>
            <a:r>
              <a:rPr lang="fr-FR" smtClean="0"/>
              <a:t>UNION DES MAIRES DE LA DORDOGNE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D7C9C3-D597-4DE6-94DF-B537B00E16FE}" type="datetime1">
              <a:rPr lang="en-US" smtClean="0"/>
              <a:t>5/13/2022</a:t>
            </a:fld>
            <a:endParaRPr lang="en-US" dirty="0"/>
          </a:p>
        </p:txBody>
      </p:sp>
      <p:sp>
        <p:nvSpPr>
          <p:cNvPr id="3" name="Footer Placeholder 2"/>
          <p:cNvSpPr>
            <a:spLocks noGrp="1"/>
          </p:cNvSpPr>
          <p:nvPr>
            <p:ph type="ftr" sz="quarter" idx="11"/>
          </p:nvPr>
        </p:nvSpPr>
        <p:spPr/>
        <p:txBody>
          <a:bodyPr/>
          <a:lstStyle/>
          <a:p>
            <a:r>
              <a:rPr lang="fr-FR" smtClean="0"/>
              <a:t>UNION DES MAIRES DE LA DORDOGNE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869A4D5-0C83-4808-9BBB-DCACF12B1A48}" type="datetime1">
              <a:rPr lang="en-US" smtClean="0"/>
              <a:t>5/13/2022</a:t>
            </a:fld>
            <a:endParaRPr lang="en-US" dirty="0"/>
          </a:p>
        </p:txBody>
      </p:sp>
      <p:sp>
        <p:nvSpPr>
          <p:cNvPr id="6" name="Footer Placeholder 5"/>
          <p:cNvSpPr>
            <a:spLocks noGrp="1"/>
          </p:cNvSpPr>
          <p:nvPr>
            <p:ph type="ftr" sz="quarter" idx="11"/>
          </p:nvPr>
        </p:nvSpPr>
        <p:spPr/>
        <p:txBody>
          <a:bodyPr/>
          <a:lstStyle/>
          <a:p>
            <a:r>
              <a:rPr lang="fr-FR" smtClean="0"/>
              <a:t>UNION DES MAIRES DE LA DORDOGNE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D5074E94-C2D7-4EA3-A6F3-8AAC9885E387}" type="datetime1">
              <a:rPr lang="en-US" smtClean="0"/>
              <a:t>5/13/2022</a:t>
            </a:fld>
            <a:endParaRPr lang="en-US" dirty="0"/>
          </a:p>
        </p:txBody>
      </p:sp>
      <p:sp>
        <p:nvSpPr>
          <p:cNvPr id="6" name="Footer Placeholder 5"/>
          <p:cNvSpPr>
            <a:spLocks noGrp="1"/>
          </p:cNvSpPr>
          <p:nvPr>
            <p:ph type="ftr" sz="quarter" idx="11"/>
          </p:nvPr>
        </p:nvSpPr>
        <p:spPr/>
        <p:txBody>
          <a:bodyPr/>
          <a:lstStyle/>
          <a:p>
            <a:r>
              <a:rPr lang="fr-FR" smtClean="0"/>
              <a:t>UNION DES MAIRES DE LA DORDOGNE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55A9969-397F-475D-9E43-9E22354D53F5}" type="datetime1">
              <a:rPr lang="en-US" smtClean="0"/>
              <a:t>5/13/2022</a:t>
            </a:fld>
            <a:endParaRPr lang="en-US" dirty="0"/>
          </a:p>
        </p:txBody>
      </p:sp>
      <p:sp>
        <p:nvSpPr>
          <p:cNvPr id="5" name="Footer Placeholder 4"/>
          <p:cNvSpPr>
            <a:spLocks noGrp="1"/>
          </p:cNvSpPr>
          <p:nvPr>
            <p:ph type="ftr" sz="quarter" idx="11"/>
          </p:nvPr>
        </p:nvSpPr>
        <p:spPr/>
        <p:txBody>
          <a:bodyPr/>
          <a:lstStyle/>
          <a:p>
            <a:r>
              <a:rPr lang="fr-FR" smtClean="0"/>
              <a:t>UNION DES MAIRES DE LA DORDOGNE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9548168-7944-4C98-BF4C-3296C8F69DCA}" type="datetime1">
              <a:rPr lang="en-US" smtClean="0"/>
              <a:t>5/13/2022</a:t>
            </a:fld>
            <a:endParaRPr lang="en-US" dirty="0"/>
          </a:p>
        </p:txBody>
      </p:sp>
      <p:sp>
        <p:nvSpPr>
          <p:cNvPr id="5" name="Footer Placeholder 4"/>
          <p:cNvSpPr>
            <a:spLocks noGrp="1"/>
          </p:cNvSpPr>
          <p:nvPr>
            <p:ph type="ftr" sz="quarter" idx="11"/>
          </p:nvPr>
        </p:nvSpPr>
        <p:spPr/>
        <p:txBody>
          <a:bodyPr/>
          <a:lstStyle/>
          <a:p>
            <a:r>
              <a:rPr lang="fr-FR" smtClean="0"/>
              <a:t>UNION DES MAIRES DE LA DORDOGNE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7757CF84-C9CD-4849-9D41-9208B81219C7}" type="datetime1">
              <a:rPr lang="en-US" smtClean="0"/>
              <a:t>5/13/2022</a:t>
            </a:fld>
            <a:endParaRPr lang="en-US" dirty="0"/>
          </a:p>
        </p:txBody>
      </p:sp>
      <p:sp>
        <p:nvSpPr>
          <p:cNvPr id="6" name="Footer Placeholder 5"/>
          <p:cNvSpPr>
            <a:spLocks noGrp="1"/>
          </p:cNvSpPr>
          <p:nvPr>
            <p:ph type="ftr" sz="quarter" idx="11"/>
          </p:nvPr>
        </p:nvSpPr>
        <p:spPr/>
        <p:txBody>
          <a:bodyPr/>
          <a:lstStyle/>
          <a:p>
            <a:r>
              <a:rPr lang="fr-FR" smtClean="0"/>
              <a:t>UNION DES MAIRES DE LA DORDOGNE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91BD76C2-D703-47CE-A992-B4C901B463AB}" type="datetime1">
              <a:rPr lang="en-US" smtClean="0"/>
              <a:t>5/13/2022</a:t>
            </a:fld>
            <a:endParaRPr lang="en-US" dirty="0"/>
          </a:p>
        </p:txBody>
      </p:sp>
      <p:sp>
        <p:nvSpPr>
          <p:cNvPr id="6" name="Footer Placeholder 5"/>
          <p:cNvSpPr>
            <a:spLocks noGrp="1"/>
          </p:cNvSpPr>
          <p:nvPr>
            <p:ph type="ftr" sz="quarter" idx="11"/>
          </p:nvPr>
        </p:nvSpPr>
        <p:spPr/>
        <p:txBody>
          <a:bodyPr/>
          <a:lstStyle/>
          <a:p>
            <a:r>
              <a:rPr lang="fr-FR" smtClean="0"/>
              <a:t>UNION DES MAIRES DE LA DORDOGNE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E54ABE24-CF90-4B0E-9F80-80C773940F5F}" type="datetime1">
              <a:rPr lang="en-US" smtClean="0"/>
              <a:t>5/13/2022</a:t>
            </a:fld>
            <a:endParaRPr lang="en-US" dirty="0"/>
          </a:p>
        </p:txBody>
      </p:sp>
      <p:sp>
        <p:nvSpPr>
          <p:cNvPr id="6" name="Footer Placeholder 5"/>
          <p:cNvSpPr>
            <a:spLocks noGrp="1"/>
          </p:cNvSpPr>
          <p:nvPr>
            <p:ph type="ftr" sz="quarter" idx="11"/>
          </p:nvPr>
        </p:nvSpPr>
        <p:spPr/>
        <p:txBody>
          <a:bodyPr/>
          <a:lstStyle/>
          <a:p>
            <a:r>
              <a:rPr lang="fr-FR" smtClean="0"/>
              <a:t>UNION DES MAIRES DE LA DORDOGNE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FE37942-B7CB-4612-9185-1CA6D62EDE3B}" type="datetime1">
              <a:rPr lang="en-US" smtClean="0"/>
              <a:t>5/13/2022</a:t>
            </a:fld>
            <a:endParaRPr lang="en-US" dirty="0"/>
          </a:p>
        </p:txBody>
      </p:sp>
      <p:sp>
        <p:nvSpPr>
          <p:cNvPr id="5" name="Footer Placeholder 4"/>
          <p:cNvSpPr>
            <a:spLocks noGrp="1"/>
          </p:cNvSpPr>
          <p:nvPr>
            <p:ph type="ftr" sz="quarter" idx="11"/>
          </p:nvPr>
        </p:nvSpPr>
        <p:spPr/>
        <p:txBody>
          <a:bodyPr/>
          <a:lstStyle/>
          <a:p>
            <a:r>
              <a:rPr lang="fr-FR" smtClean="0"/>
              <a:t>UNION DES MAIRES DE LA DORDOGNE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7998326-6E06-4B97-8201-0FBF46ABEFD5}" type="datetime1">
              <a:rPr lang="en-US" smtClean="0"/>
              <a:t>5/13/2022</a:t>
            </a:fld>
            <a:endParaRPr lang="en-US" dirty="0"/>
          </a:p>
        </p:txBody>
      </p:sp>
      <p:sp>
        <p:nvSpPr>
          <p:cNvPr id="5" name="Footer Placeholder 4"/>
          <p:cNvSpPr>
            <a:spLocks noGrp="1"/>
          </p:cNvSpPr>
          <p:nvPr>
            <p:ph type="ftr" sz="quarter" idx="11"/>
          </p:nvPr>
        </p:nvSpPr>
        <p:spPr/>
        <p:txBody>
          <a:bodyPr/>
          <a:lstStyle/>
          <a:p>
            <a:r>
              <a:rPr lang="fr-FR" smtClean="0"/>
              <a:t>UNION DES MAIRES DE LA DORDOGNE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E99EF4F-2138-48F4-BFD2-BEA2BC5D7CD2}" type="datetime1">
              <a:rPr lang="en-US" smtClean="0"/>
              <a:t>5/13/2022</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UNION DES MAIRES DE LA DORDOGNE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hf sldNum="0" hdr="0" dt="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dirty="0" smtClean="0"/>
              <a:t>Zéro artificialisation nette</a:t>
            </a:r>
            <a:endParaRPr lang="fr-FR" dirty="0"/>
          </a:p>
        </p:txBody>
      </p:sp>
      <p:sp>
        <p:nvSpPr>
          <p:cNvPr id="3" name="Sous-titre 2"/>
          <p:cNvSpPr>
            <a:spLocks noGrp="1"/>
          </p:cNvSpPr>
          <p:nvPr>
            <p:ph type="subTitle" idx="1"/>
          </p:nvPr>
        </p:nvSpPr>
        <p:spPr/>
        <p:txBody>
          <a:bodyPr/>
          <a:lstStyle/>
          <a:p>
            <a:r>
              <a:rPr lang="fr-FR" b="1" dirty="0" smtClean="0"/>
              <a:t>Dernières évolutions réglementaires</a:t>
            </a:r>
            <a:endParaRPr lang="fr-FR" b="1" dirty="0"/>
          </a:p>
        </p:txBody>
      </p:sp>
      <p:pic>
        <p:nvPicPr>
          <p:cNvPr id="4" name="Image 3"/>
          <p:cNvPicPr>
            <a:picLocks noChangeAspect="1"/>
          </p:cNvPicPr>
          <p:nvPr/>
        </p:nvPicPr>
        <p:blipFill>
          <a:blip r:embed="rId2">
            <a:duotone>
              <a:prstClr val="black"/>
              <a:schemeClr val="accent2">
                <a:lumMod val="50000"/>
                <a:tint val="45000"/>
                <a:satMod val="400000"/>
              </a:schemeClr>
            </a:duotone>
            <a:extLst>
              <a:ext uri="{28A0092B-C50C-407E-A947-70E740481C1C}">
                <a14:useLocalDpi xmlns:a14="http://schemas.microsoft.com/office/drawing/2010/main" val="0"/>
              </a:ext>
            </a:extLst>
          </a:blip>
          <a:stretch>
            <a:fillRect/>
          </a:stretch>
        </p:blipFill>
        <p:spPr>
          <a:xfrm>
            <a:off x="4608507" y="374078"/>
            <a:ext cx="4033795" cy="1331153"/>
          </a:xfrm>
          <a:prstGeom prst="rect">
            <a:avLst/>
          </a:prstGeom>
        </p:spPr>
      </p:pic>
    </p:spTree>
    <p:extLst>
      <p:ext uri="{BB962C8B-B14F-4D97-AF65-F5344CB8AC3E}">
        <p14:creationId xmlns:p14="http://schemas.microsoft.com/office/powerpoint/2010/main" val="10979628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fontScale="92500" lnSpcReduction="20000"/>
          </a:bodyPr>
          <a:lstStyle/>
          <a:p>
            <a:r>
              <a:rPr lang="fr-FR" sz="2200" dirty="0"/>
              <a:t>l</a:t>
            </a:r>
            <a:r>
              <a:rPr lang="fr-FR" sz="2200" dirty="0" smtClean="0"/>
              <a:t>a loi dite </a:t>
            </a:r>
            <a:r>
              <a:rPr lang="fr-FR" sz="2200" b="1" dirty="0" smtClean="0"/>
              <a:t>« climat et résilience » du 22 août 2021</a:t>
            </a:r>
            <a:r>
              <a:rPr lang="fr-FR" sz="2200" dirty="0" smtClean="0"/>
              <a:t>consacre le principe de lutte contre l’artificialisation des sols et contre l’étalement urbain.</a:t>
            </a:r>
          </a:p>
          <a:p>
            <a:r>
              <a:rPr lang="fr-FR" sz="2200" dirty="0" smtClean="0"/>
              <a:t>Elle pose </a:t>
            </a:r>
            <a:r>
              <a:rPr lang="fr-FR" sz="2200" b="1" dirty="0" smtClean="0"/>
              <a:t>2 objectifs principaux </a:t>
            </a:r>
            <a:r>
              <a:rPr lang="fr-FR" sz="2200" dirty="0" smtClean="0"/>
              <a:t>à atteindre en cette matière : </a:t>
            </a:r>
          </a:p>
          <a:p>
            <a:pPr lvl="1">
              <a:buFont typeface="Wingdings" panose="05000000000000000000" pitchFamily="2" charset="2"/>
              <a:buChar char="Ø"/>
            </a:pPr>
            <a:r>
              <a:rPr lang="fr-FR" sz="1900" dirty="0"/>
              <a:t>D</a:t>
            </a:r>
            <a:r>
              <a:rPr lang="fr-FR" sz="1900" dirty="0" smtClean="0"/>
              <a:t>ans </a:t>
            </a:r>
            <a:r>
              <a:rPr lang="fr-FR" sz="1900" dirty="0"/>
              <a:t>son article 194, précise que, dans une </a:t>
            </a:r>
            <a:r>
              <a:rPr lang="fr-FR" sz="1900" b="1" dirty="0"/>
              <a:t>première tranche de dix années</a:t>
            </a:r>
            <a:r>
              <a:rPr lang="fr-FR" sz="1900" dirty="0"/>
              <a:t>, débutée à la date de promulgation de la loi, le rythme de l’artificialisation des </a:t>
            </a:r>
            <a:r>
              <a:rPr lang="fr-FR" sz="1900" b="1" dirty="0"/>
              <a:t>espaces naturels, agricoles et forestiers ne peut dépasser la moitié de la consommation de ces mêmes espaces observée au cours des dix années précédentes</a:t>
            </a:r>
            <a:r>
              <a:rPr lang="fr-FR" sz="1900" b="1" dirty="0" smtClean="0"/>
              <a:t>.</a:t>
            </a:r>
          </a:p>
          <a:p>
            <a:pPr marL="457200" lvl="1" indent="0">
              <a:buNone/>
            </a:pPr>
            <a:endParaRPr lang="fr-FR" b="1" dirty="0" smtClean="0"/>
          </a:p>
          <a:p>
            <a:pPr lvl="1">
              <a:buFont typeface="Wingdings" panose="05000000000000000000" pitchFamily="2" charset="2"/>
              <a:buChar char="Ø"/>
            </a:pPr>
            <a:r>
              <a:rPr lang="fr-FR" sz="1900" dirty="0"/>
              <a:t>L</a:t>
            </a:r>
            <a:r>
              <a:rPr lang="fr-FR" sz="1900" dirty="0" smtClean="0"/>
              <a:t>’atteinte en 2050 du </a:t>
            </a:r>
            <a:r>
              <a:rPr lang="fr-FR" sz="1900" b="1" dirty="0" smtClean="0"/>
              <a:t>zéro artificialisation nette des sols </a:t>
            </a:r>
            <a:r>
              <a:rPr lang="fr-FR" sz="1900" dirty="0" smtClean="0"/>
              <a:t>qui correspond à la différence constatée entre les surfaces nouvellement artificialisées et les surfaces </a:t>
            </a:r>
            <a:r>
              <a:rPr lang="fr-FR" sz="1900" dirty="0" err="1" smtClean="0"/>
              <a:t>désartificialisées</a:t>
            </a:r>
            <a:r>
              <a:rPr lang="fr-FR" sz="1900" dirty="0" smtClean="0"/>
              <a:t> sur le périmètre du document de planification ou d’urbanisme sur une période donnée.</a:t>
            </a:r>
          </a:p>
        </p:txBody>
      </p:sp>
      <p:sp>
        <p:nvSpPr>
          <p:cNvPr id="4" name="Espace réservé du pied de page 3"/>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760527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lnSpcReduction="10000"/>
          </a:bodyPr>
          <a:lstStyle/>
          <a:p>
            <a:r>
              <a:rPr lang="fr-FR" sz="2200" b="1" dirty="0" smtClean="0"/>
              <a:t>Dans la première tranche de dix années </a:t>
            </a:r>
            <a:r>
              <a:rPr lang="fr-FR" sz="2200" dirty="0" smtClean="0"/>
              <a:t>(</a:t>
            </a:r>
            <a:r>
              <a:rPr lang="fr-FR" dirty="0" smtClean="0">
                <a:solidFill>
                  <a:srgbClr val="FF0000"/>
                </a:solidFill>
              </a:rPr>
              <a:t>décret du 29 avril 2022</a:t>
            </a:r>
            <a:r>
              <a:rPr lang="fr-FR" sz="2200" dirty="0" smtClean="0"/>
              <a:t>): </a:t>
            </a:r>
          </a:p>
          <a:p>
            <a:pPr marL="0" indent="0">
              <a:buNone/>
            </a:pPr>
            <a:r>
              <a:rPr lang="fr-FR" sz="2000" dirty="0" smtClean="0"/>
              <a:t>    L’article </a:t>
            </a:r>
            <a:r>
              <a:rPr lang="fr-FR" sz="2000" dirty="0"/>
              <a:t>194 de la loi a prévu que les documents de planification régionale (SRADDET) intègrent des objectifs de lutte contre l’artificialisation des sols, avec un rythme de l’artificialisation des sols qui s’observe en suivant la </a:t>
            </a:r>
            <a:r>
              <a:rPr lang="fr-FR" sz="2000" b="1" dirty="0"/>
              <a:t>consommation des espaces naturels, agricoles et forestiers.</a:t>
            </a:r>
          </a:p>
          <a:p>
            <a:pPr marL="0" indent="0">
              <a:buNone/>
            </a:pPr>
            <a:endParaRPr lang="fr-FR" sz="2200" dirty="0" smtClean="0"/>
          </a:p>
          <a:p>
            <a:r>
              <a:rPr lang="fr-FR" sz="2000" dirty="0"/>
              <a:t>Cela </a:t>
            </a:r>
            <a:r>
              <a:rPr lang="fr-FR" sz="2000" b="1" dirty="0"/>
              <a:t>concerne, in fine, toutes les communes et les autres documents d’urbanisme</a:t>
            </a:r>
            <a:r>
              <a:rPr lang="fr-FR" sz="2000" dirty="0"/>
              <a:t> car les </a:t>
            </a:r>
            <a:r>
              <a:rPr lang="fr-FR" sz="2000" dirty="0" err="1"/>
              <a:t>Sraddet</a:t>
            </a:r>
            <a:r>
              <a:rPr lang="fr-FR" sz="2000" dirty="0"/>
              <a:t> sont </a:t>
            </a:r>
            <a:r>
              <a:rPr lang="fr-FR" sz="2000" dirty="0" err="1" smtClean="0"/>
              <a:t>composés,en</a:t>
            </a:r>
            <a:r>
              <a:rPr lang="fr-FR" sz="2000" dirty="0" smtClean="0"/>
              <a:t> la matière,  </a:t>
            </a:r>
            <a:r>
              <a:rPr lang="fr-FR" sz="2000" dirty="0"/>
              <a:t>d’un rapport </a:t>
            </a:r>
            <a:r>
              <a:rPr lang="fr-FR" sz="2000" dirty="0" smtClean="0"/>
              <a:t>d’objectifs</a:t>
            </a:r>
            <a:r>
              <a:rPr lang="fr-FR" sz="2000" dirty="0"/>
              <a:t> </a:t>
            </a:r>
            <a:r>
              <a:rPr lang="fr-FR" sz="2000" dirty="0" smtClean="0"/>
              <a:t>qui impacte ces documents et leur impose une compatibilité avec ce rapport.</a:t>
            </a:r>
          </a:p>
          <a:p>
            <a:pPr marL="0" indent="0">
              <a:buNone/>
            </a:pPr>
            <a:endParaRPr lang="fr-FR" sz="2000" b="1" dirty="0" smtClean="0"/>
          </a:p>
          <a:p>
            <a:pPr marL="0" indent="0">
              <a:buNone/>
            </a:pPr>
            <a:endParaRPr lang="fr-FR" sz="2000" b="1" dirty="0" smtClean="0"/>
          </a:p>
        </p:txBody>
      </p:sp>
      <p:sp>
        <p:nvSpPr>
          <p:cNvPr id="4" name="Espace réservé du pied de page 3"/>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2712031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a:bodyPr>
          <a:lstStyle/>
          <a:p>
            <a:pPr marL="0" indent="0">
              <a:buNone/>
            </a:pPr>
            <a:r>
              <a:rPr lang="fr-FR" sz="2000" dirty="0" smtClean="0"/>
              <a:t>Suite aux travaux de la </a:t>
            </a:r>
            <a:r>
              <a:rPr lang="fr-FR" sz="2000" b="1" dirty="0" smtClean="0"/>
              <a:t>«</a:t>
            </a:r>
            <a:r>
              <a:rPr lang="fr-FR" sz="2000" dirty="0" smtClean="0"/>
              <a:t> </a:t>
            </a:r>
            <a:r>
              <a:rPr lang="fr-FR" sz="2000" b="1" dirty="0" smtClean="0"/>
              <a:t>Conférence des SCOT</a:t>
            </a:r>
            <a:r>
              <a:rPr lang="fr-FR" sz="2000" dirty="0" smtClean="0"/>
              <a:t> » (jusqu’à octobre 2022), le SRADDET édicte des règles territorialisées dans un objectif de gestion économe de l’espace et de lutte contre l’artificialisation des sols ;</a:t>
            </a:r>
          </a:p>
          <a:p>
            <a:pPr marL="0" indent="0">
              <a:buNone/>
            </a:pPr>
            <a:r>
              <a:rPr lang="fr-FR" sz="2000" dirty="0" smtClean="0"/>
              <a:t>Ces règles doivent permettre </a:t>
            </a:r>
            <a:r>
              <a:rPr lang="fr-FR" sz="2000" b="1" dirty="0" smtClean="0"/>
              <a:t>d’assurer la déclinaison des objectifs entre les différentes parties du territoire régional identifiées par la Région, le cas échéant à l’échelle du périmètre d’un ou de plusieurs SCOT en déterminant, pour chacune de ces zones, une </a:t>
            </a:r>
            <a:r>
              <a:rPr lang="fr-FR" sz="2000" b="1" i="1" dirty="0" smtClean="0"/>
              <a:t>« cible d’artificialisation nette des sols »</a:t>
            </a:r>
            <a:r>
              <a:rPr lang="fr-FR" sz="2000" b="1" dirty="0" smtClean="0"/>
              <a:t> au moins par tranches de 10 ans.</a:t>
            </a:r>
          </a:p>
          <a:p>
            <a:pPr marL="0" indent="0">
              <a:buNone/>
            </a:pPr>
            <a:endParaRPr lang="fr-FR" sz="2200" b="1" dirty="0"/>
          </a:p>
          <a:p>
            <a:pPr marL="0" indent="0">
              <a:buNone/>
            </a:pPr>
            <a:endParaRPr lang="fr-FR" sz="2000" b="1" dirty="0" smtClean="0"/>
          </a:p>
        </p:txBody>
      </p:sp>
      <p:sp>
        <p:nvSpPr>
          <p:cNvPr id="10"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0" i="0" u="none" strike="noStrike" cap="none" normalizeH="0" baseline="0" smtClean="0">
                <a:ln>
                  <a:noFill/>
                </a:ln>
                <a:solidFill>
                  <a:schemeClr val="tx1"/>
                </a:solidFill>
                <a:effectLst/>
                <a:latin typeface="Arial" panose="020B0604020202020204" pitchFamily="34" charset="0"/>
              </a:rPr>
              <a:t>d’assurer la déclinaison des objectifs entre les différentes parties du territoire régional identifiées par la région, le cas échéant à l’échelle du périmètre d’un ou de plusieurs Scot. </a:t>
            </a:r>
          </a:p>
        </p:txBody>
      </p:sp>
      <p:sp>
        <p:nvSpPr>
          <p:cNvPr id="4" name="Espace réservé du pied de page 3"/>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31091649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a:bodyPr>
          <a:lstStyle/>
          <a:p>
            <a:pPr marL="0" indent="0">
              <a:buNone/>
            </a:pPr>
            <a:r>
              <a:rPr lang="fr-FR" sz="2000" dirty="0"/>
              <a:t>Le </a:t>
            </a:r>
            <a:r>
              <a:rPr lang="fr-FR" sz="2000" dirty="0" smtClean="0"/>
              <a:t>document régional </a:t>
            </a:r>
            <a:r>
              <a:rPr lang="fr-FR" sz="2000" dirty="0"/>
              <a:t>peut aussi comporter une </a:t>
            </a:r>
            <a:r>
              <a:rPr lang="fr-FR" sz="2000" b="1" dirty="0"/>
              <a:t>liste des projets d’aménagements, d’infrastructures et d’équipements publics ou d’activités économiques qui sont d’intérêt général majeur et d’envergure nationale ou régionale,</a:t>
            </a:r>
            <a:r>
              <a:rPr lang="fr-FR" sz="2000" dirty="0"/>
              <a:t> pour lesquels la consommation ou l’artificialisation des sols induite est prise en compte dans le plafond déterminé au niveau régional sans être déclinée entre les différentes parties du territoire régional.</a:t>
            </a:r>
            <a:endParaRPr lang="fr-FR" sz="2000" b="1" dirty="0"/>
          </a:p>
          <a:p>
            <a:pPr marL="0" indent="0">
              <a:buNone/>
            </a:pPr>
            <a:endParaRPr lang="fr-FR" sz="2000" b="1" dirty="0" smtClean="0"/>
          </a:p>
        </p:txBody>
      </p:sp>
      <p:sp>
        <p:nvSpPr>
          <p:cNvPr id="10"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0" i="0" u="none" strike="noStrike" cap="none" normalizeH="0" baseline="0" smtClean="0">
                <a:ln>
                  <a:noFill/>
                </a:ln>
                <a:solidFill>
                  <a:schemeClr val="tx1"/>
                </a:solidFill>
                <a:effectLst/>
                <a:latin typeface="Arial" panose="020B0604020202020204" pitchFamily="34" charset="0"/>
              </a:rPr>
              <a:t>d’assurer la déclinaison des objectifs entre les différentes parties du territoire régional identifiées par la région, le cas échéant à l’échelle du périmètre d’un ou de plusieurs Scot. </a:t>
            </a:r>
          </a:p>
        </p:txBody>
      </p:sp>
      <p:sp>
        <p:nvSpPr>
          <p:cNvPr id="4" name="Espace réservé du pied de page 3"/>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16573567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a:bodyPr>
          <a:lstStyle/>
          <a:p>
            <a:pPr marL="0" indent="0">
              <a:buNone/>
            </a:pPr>
            <a:endParaRPr lang="fr-FR" sz="2000" dirty="0" smtClean="0"/>
          </a:p>
          <a:p>
            <a:r>
              <a:rPr lang="fr-FR" sz="2000" dirty="0" smtClean="0"/>
              <a:t>Pour la réalisation du second objectif, l’article L.101-2-1 du code de l’urbanisme, modifié par la loi, introduit une première définition </a:t>
            </a:r>
            <a:r>
              <a:rPr lang="fr-FR" sz="2000" dirty="0"/>
              <a:t>selon laquelle « </a:t>
            </a:r>
            <a:r>
              <a:rPr lang="fr-FR" sz="2000" b="1" i="1" dirty="0"/>
              <a:t>l’artificialisation est définie comme l’altération durable de tout ou partie des fonctions écologiques d’un sol, en particulier de ses fonctions biologiques, hydriques et climatiques, ainsi que de son potentiel agronomique par son occupation ou son usage </a:t>
            </a:r>
            <a:r>
              <a:rPr lang="fr-FR" sz="2000" dirty="0"/>
              <a:t>».</a:t>
            </a:r>
          </a:p>
        </p:txBody>
      </p:sp>
      <p:sp>
        <p:nvSpPr>
          <p:cNvPr id="4" name="Espace réservé du pied de page 3"/>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39698995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a:bodyPr>
          <a:lstStyle/>
          <a:p>
            <a:r>
              <a:rPr lang="fr-FR" sz="2000" dirty="0" smtClean="0"/>
              <a:t>Ainsi est « </a:t>
            </a:r>
            <a:r>
              <a:rPr lang="fr-FR" sz="2000" b="1" dirty="0" smtClean="0"/>
              <a:t>artificialisée </a:t>
            </a:r>
            <a:r>
              <a:rPr lang="fr-FR" sz="2000" b="1" i="1" dirty="0"/>
              <a:t>une surface dont les sols sont soit imperméabilisés en raison du bâti ou d’un revêtement, soit stabilisés et compactés, soit constitués de matériaux composites</a:t>
            </a:r>
            <a:r>
              <a:rPr lang="fr-FR" sz="2000" dirty="0"/>
              <a:t> </a:t>
            </a:r>
            <a:r>
              <a:rPr lang="fr-FR" sz="2000" dirty="0" smtClean="0"/>
              <a:t>»</a:t>
            </a:r>
          </a:p>
          <a:p>
            <a:pPr marL="0" indent="0">
              <a:buNone/>
            </a:pPr>
            <a:endParaRPr lang="fr-FR" sz="2000" dirty="0" smtClean="0"/>
          </a:p>
          <a:p>
            <a:r>
              <a:rPr lang="fr-FR" sz="2000" dirty="0" smtClean="0"/>
              <a:t>De fait est «</a:t>
            </a:r>
            <a:r>
              <a:rPr lang="fr-FR" sz="2000" dirty="0"/>
              <a:t>  </a:t>
            </a:r>
            <a:r>
              <a:rPr lang="fr-FR" sz="2000" b="1" i="1" dirty="0"/>
              <a:t>non artificialisée une surface soit naturelle, nue ou couverte d’eau, soit végétalisée, constituant un habitat naturel ou utilisée à usage de cultures</a:t>
            </a:r>
            <a:r>
              <a:rPr lang="fr-FR" sz="2000" dirty="0"/>
              <a:t> ».</a:t>
            </a:r>
          </a:p>
        </p:txBody>
      </p:sp>
      <p:sp>
        <p:nvSpPr>
          <p:cNvPr id="4" name="Espace réservé du pied de page 3"/>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31252935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a:bodyPr>
          <a:lstStyle/>
          <a:p>
            <a:r>
              <a:rPr lang="fr-FR" sz="2000" dirty="0" smtClean="0"/>
              <a:t>Afin de mesurer la réalité du ZAN, le nouveau décret paru le 30 </a:t>
            </a:r>
            <a:r>
              <a:rPr lang="fr-FR" sz="2000" dirty="0"/>
              <a:t>avril </a:t>
            </a:r>
            <a:r>
              <a:rPr lang="fr-FR" sz="2000" dirty="0" smtClean="0"/>
              <a:t>2022 prévoit </a:t>
            </a:r>
            <a:r>
              <a:rPr lang="fr-FR" sz="2000" dirty="0"/>
              <a:t>que toutes les surfaces couvertes par </a:t>
            </a:r>
            <a:r>
              <a:rPr lang="fr-FR" sz="2000" dirty="0" smtClean="0"/>
              <a:t>les SCOT ou </a:t>
            </a:r>
            <a:r>
              <a:rPr lang="fr-FR" sz="2000" dirty="0" err="1" smtClean="0"/>
              <a:t>PLUi</a:t>
            </a:r>
            <a:r>
              <a:rPr lang="fr-FR" sz="2000" dirty="0" smtClean="0"/>
              <a:t> sont </a:t>
            </a:r>
            <a:r>
              <a:rPr lang="fr-FR" sz="2000" dirty="0"/>
              <a:t>classées comme artificialisées ou non artificialisées, selon les catégories </a:t>
            </a:r>
            <a:r>
              <a:rPr lang="fr-FR" sz="2000" b="1" dirty="0"/>
              <a:t>d’une nomenclature annexée au décret</a:t>
            </a:r>
            <a:r>
              <a:rPr lang="fr-FR" sz="2000" dirty="0"/>
              <a:t>. </a:t>
            </a:r>
            <a:endParaRPr lang="fr-FR" sz="2000" dirty="0" smtClean="0"/>
          </a:p>
          <a:p>
            <a:pPr marL="0" indent="0">
              <a:buNone/>
            </a:pPr>
            <a:endParaRPr lang="fr-FR" sz="2000" dirty="0" smtClean="0"/>
          </a:p>
        </p:txBody>
      </p:sp>
      <p:sp>
        <p:nvSpPr>
          <p:cNvPr id="4" name="Espace réservé du pied de page 3"/>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20986549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fontScale="92500" lnSpcReduction="10000"/>
          </a:bodyPr>
          <a:lstStyle/>
          <a:p>
            <a:r>
              <a:rPr lang="fr-FR" sz="2000" dirty="0" smtClean="0"/>
              <a:t>Les </a:t>
            </a:r>
            <a:r>
              <a:rPr lang="fr-FR" sz="2000" b="1" dirty="0" smtClean="0"/>
              <a:t>surfaces artificialisées </a:t>
            </a:r>
            <a:r>
              <a:rPr lang="fr-FR" sz="2000" dirty="0" smtClean="0"/>
              <a:t>sont donc les : </a:t>
            </a:r>
          </a:p>
          <a:p>
            <a:pPr marL="685800" lvl="1">
              <a:buFont typeface="Wingdings" panose="05000000000000000000" pitchFamily="2" charset="2"/>
              <a:buChar char="Ø"/>
            </a:pPr>
            <a:r>
              <a:rPr lang="fr-FR" dirty="0" smtClean="0"/>
              <a:t>surfaces </a:t>
            </a:r>
            <a:r>
              <a:rPr lang="fr-FR" dirty="0"/>
              <a:t>dont </a:t>
            </a:r>
            <a:r>
              <a:rPr lang="fr-FR" b="1" dirty="0"/>
              <a:t>les sols sont imperméabilisés en raison du bâti </a:t>
            </a:r>
            <a:r>
              <a:rPr lang="fr-FR" dirty="0"/>
              <a:t>(constructions, aménagements, ouvrages ou installations) </a:t>
            </a:r>
            <a:r>
              <a:rPr lang="fr-FR" dirty="0" smtClean="0"/>
              <a:t>;</a:t>
            </a:r>
          </a:p>
          <a:p>
            <a:pPr marL="685800" lvl="1">
              <a:buFont typeface="Wingdings" panose="05000000000000000000" pitchFamily="2" charset="2"/>
              <a:buChar char="Ø"/>
            </a:pPr>
            <a:r>
              <a:rPr lang="fr-FR" dirty="0" smtClean="0"/>
              <a:t>surfaces </a:t>
            </a:r>
            <a:r>
              <a:rPr lang="fr-FR" dirty="0"/>
              <a:t>dont </a:t>
            </a:r>
            <a:r>
              <a:rPr lang="fr-FR" b="1" dirty="0"/>
              <a:t>les sols sont imperméabilisés en raison d’un revêtement </a:t>
            </a:r>
            <a:r>
              <a:rPr lang="fr-FR" dirty="0"/>
              <a:t>(artificiel, asphalté, bétonné, couvert de pavés ou de dalles) </a:t>
            </a:r>
            <a:r>
              <a:rPr lang="fr-FR" dirty="0" smtClean="0"/>
              <a:t>;</a:t>
            </a:r>
          </a:p>
          <a:p>
            <a:pPr marL="685800" lvl="1">
              <a:buFont typeface="Wingdings" panose="05000000000000000000" pitchFamily="2" charset="2"/>
              <a:buChar char="Ø"/>
            </a:pPr>
            <a:r>
              <a:rPr lang="fr-FR" dirty="0" smtClean="0"/>
              <a:t>surfaces </a:t>
            </a:r>
            <a:r>
              <a:rPr lang="fr-FR" b="1" dirty="0"/>
              <a:t>partiellement ou totalement perméables </a:t>
            </a:r>
            <a:r>
              <a:rPr lang="fr-FR" dirty="0"/>
              <a:t>dont les sols sont </a:t>
            </a:r>
            <a:r>
              <a:rPr lang="fr-FR" b="1" dirty="0"/>
              <a:t>stabilisés et compactés</a:t>
            </a:r>
            <a:r>
              <a:rPr lang="fr-FR" dirty="0"/>
              <a:t> ou recouverts de matériaux minéraux </a:t>
            </a:r>
            <a:r>
              <a:rPr lang="fr-FR" dirty="0" smtClean="0"/>
              <a:t>;</a:t>
            </a:r>
          </a:p>
          <a:p>
            <a:pPr marL="685800" lvl="1">
              <a:buFont typeface="Wingdings" panose="05000000000000000000" pitchFamily="2" charset="2"/>
              <a:buChar char="Ø"/>
            </a:pPr>
            <a:r>
              <a:rPr lang="fr-FR" dirty="0" smtClean="0"/>
              <a:t>surfaces </a:t>
            </a:r>
            <a:r>
              <a:rPr lang="fr-FR" dirty="0"/>
              <a:t>partiellement ou totalement perméables dont les sols sont constitués de </a:t>
            </a:r>
            <a:r>
              <a:rPr lang="fr-FR" b="1" dirty="0"/>
              <a:t>matériaux composites </a:t>
            </a:r>
            <a:r>
              <a:rPr lang="fr-FR" dirty="0"/>
              <a:t>(couverture hétérogène et artificielle avec un mélange de matériaux non minéraux) </a:t>
            </a:r>
            <a:r>
              <a:rPr lang="fr-FR" dirty="0" smtClean="0"/>
              <a:t>;</a:t>
            </a:r>
          </a:p>
          <a:p>
            <a:pPr marL="685800" lvl="1">
              <a:buFont typeface="Wingdings" panose="05000000000000000000" pitchFamily="2" charset="2"/>
              <a:buChar char="Ø"/>
            </a:pPr>
            <a:r>
              <a:rPr lang="fr-FR" dirty="0" smtClean="0"/>
              <a:t>surfaces </a:t>
            </a:r>
            <a:r>
              <a:rPr lang="fr-FR" dirty="0"/>
              <a:t>à </a:t>
            </a:r>
            <a:r>
              <a:rPr lang="fr-FR" b="1" dirty="0"/>
              <a:t>usage résidentiel, de production secondaire ou tertiaire, ou d’infrastructures </a:t>
            </a:r>
            <a:r>
              <a:rPr lang="fr-FR" dirty="0"/>
              <a:t>notamment de transport ou de logistique, dont les sols sont couverts par une </a:t>
            </a:r>
            <a:r>
              <a:rPr lang="fr-FR" b="1" dirty="0"/>
              <a:t>végétation herbacée, y compris si ces surfaces sont en chantier ou sont en état d’abandon.</a:t>
            </a:r>
          </a:p>
          <a:p>
            <a:pPr lvl="1">
              <a:buFont typeface="Wingdings" panose="05000000000000000000" pitchFamily="2" charset="2"/>
              <a:buChar char="Ø"/>
            </a:pPr>
            <a:endParaRPr lang="fr-FR" dirty="0" smtClean="0"/>
          </a:p>
          <a:p>
            <a:pPr marL="0" indent="0">
              <a:buNone/>
            </a:pPr>
            <a:endParaRPr lang="fr-FR" sz="2000" dirty="0" smtClean="0"/>
          </a:p>
        </p:txBody>
      </p:sp>
      <p:sp>
        <p:nvSpPr>
          <p:cNvPr id="4" name="Espace réservé du pied de page 3"/>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40014650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a:bodyPr>
          <a:lstStyle/>
          <a:p>
            <a:r>
              <a:rPr lang="fr-FR" sz="2000" dirty="0" smtClean="0"/>
              <a:t>Les </a:t>
            </a:r>
            <a:r>
              <a:rPr lang="fr-FR" sz="2000" b="1" dirty="0" smtClean="0"/>
              <a:t>surfaces non artificialisées </a:t>
            </a:r>
            <a:r>
              <a:rPr lang="fr-FR" sz="2000" dirty="0" smtClean="0"/>
              <a:t>sont donc les : </a:t>
            </a:r>
          </a:p>
          <a:p>
            <a:pPr marL="0" indent="0">
              <a:buNone/>
            </a:pPr>
            <a:endParaRPr lang="fr-FR" sz="2000" dirty="0" smtClean="0"/>
          </a:p>
          <a:p>
            <a:pPr marL="685800" lvl="1">
              <a:buFont typeface="Wingdings" panose="05000000000000000000" pitchFamily="2" charset="2"/>
              <a:buChar char="Ø"/>
            </a:pPr>
            <a:r>
              <a:rPr lang="fr-FR" sz="1700" b="1" dirty="0" smtClean="0"/>
              <a:t>surfaces </a:t>
            </a:r>
            <a:r>
              <a:rPr lang="fr-FR" sz="1700" b="1" dirty="0"/>
              <a:t>naturelles </a:t>
            </a:r>
            <a:r>
              <a:rPr lang="fr-FR" sz="1700" dirty="0"/>
              <a:t>qui sont </a:t>
            </a:r>
            <a:r>
              <a:rPr lang="fr-FR" sz="1700" b="1" dirty="0"/>
              <a:t>soit nues </a:t>
            </a:r>
            <a:r>
              <a:rPr lang="fr-FR" sz="1700" dirty="0"/>
              <a:t>(sable, galets, rochers, pierres ou tout autre matériau minéral, y compris les surfaces d’activités extractives de matériaux en exploitation) </a:t>
            </a:r>
            <a:r>
              <a:rPr lang="fr-FR" sz="1700" b="1" dirty="0"/>
              <a:t>soit couvertes en permanence d’eau, de neige ou de glace</a:t>
            </a:r>
            <a:r>
              <a:rPr lang="fr-FR" sz="1700" dirty="0"/>
              <a:t> </a:t>
            </a:r>
            <a:r>
              <a:rPr lang="fr-FR" sz="1700" dirty="0" smtClean="0"/>
              <a:t>;</a:t>
            </a:r>
          </a:p>
          <a:p>
            <a:pPr marL="685800" lvl="1">
              <a:buFont typeface="Wingdings" panose="05000000000000000000" pitchFamily="2" charset="2"/>
              <a:buChar char="Ø"/>
            </a:pPr>
            <a:r>
              <a:rPr lang="fr-FR" sz="1700" b="1" dirty="0" smtClean="0"/>
              <a:t>surfaces </a:t>
            </a:r>
            <a:r>
              <a:rPr lang="fr-FR" sz="1700" b="1" dirty="0"/>
              <a:t>à usage de cultures</a:t>
            </a:r>
            <a:r>
              <a:rPr lang="fr-FR" sz="1700" dirty="0"/>
              <a:t>, qui sont végétalisées (agriculture, sylviculture) ou en eau (pêche, aquaculture, saliculture) </a:t>
            </a:r>
            <a:r>
              <a:rPr lang="fr-FR" sz="1700" dirty="0" smtClean="0"/>
              <a:t>;</a:t>
            </a:r>
          </a:p>
          <a:p>
            <a:pPr marL="685800" lvl="1">
              <a:buFont typeface="Wingdings" panose="05000000000000000000" pitchFamily="2" charset="2"/>
              <a:buChar char="Ø"/>
            </a:pPr>
            <a:r>
              <a:rPr lang="fr-FR" sz="1700" b="1" dirty="0" smtClean="0"/>
              <a:t>surfaces </a:t>
            </a:r>
            <a:r>
              <a:rPr lang="fr-FR" sz="1700" b="1" dirty="0"/>
              <a:t>naturelles ou végétalisées </a:t>
            </a:r>
            <a:r>
              <a:rPr lang="fr-FR" sz="1700" dirty="0"/>
              <a:t>constituant un habitat naturel, qui n’entrent pas dans les catégories 5°, 6° et 7°.</a:t>
            </a:r>
          </a:p>
          <a:p>
            <a:pPr lvl="1">
              <a:buFont typeface="Wingdings" panose="05000000000000000000" pitchFamily="2" charset="2"/>
              <a:buChar char="Ø"/>
            </a:pPr>
            <a:endParaRPr lang="fr-FR" dirty="0" smtClean="0"/>
          </a:p>
          <a:p>
            <a:pPr marL="0" indent="0">
              <a:buNone/>
            </a:pPr>
            <a:endParaRPr lang="fr-FR" sz="2000" dirty="0" smtClean="0"/>
          </a:p>
        </p:txBody>
      </p:sp>
      <p:sp>
        <p:nvSpPr>
          <p:cNvPr id="4" name="Espace réservé du pied de page 3"/>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7995633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a:bodyPr>
          <a:lstStyle/>
          <a:p>
            <a:r>
              <a:rPr lang="fr-FR" sz="2000" b="1" dirty="0" smtClean="0"/>
              <a:t>COMMENT EST UTILISÉE CETTE NOMENCLATURE ?</a:t>
            </a:r>
          </a:p>
          <a:p>
            <a:pPr marL="0" indent="0">
              <a:buNone/>
            </a:pPr>
            <a:endParaRPr lang="fr-FR" sz="2000" dirty="0" smtClean="0"/>
          </a:p>
          <a:p>
            <a:pPr marL="0" indent="0">
              <a:buNone/>
            </a:pPr>
            <a:r>
              <a:rPr lang="fr-FR" dirty="0" smtClean="0"/>
              <a:t>    Les </a:t>
            </a:r>
            <a:r>
              <a:rPr lang="fr-FR" dirty="0"/>
              <a:t>surfaces sont classées dans les catégories de cette nomenclature : </a:t>
            </a:r>
            <a:endParaRPr lang="fr-FR" dirty="0" smtClean="0"/>
          </a:p>
          <a:p>
            <a:pPr>
              <a:buFont typeface="Wingdings" panose="05000000000000000000" pitchFamily="2" charset="2"/>
              <a:buChar char="Ø"/>
            </a:pPr>
            <a:r>
              <a:rPr lang="fr-FR" dirty="0"/>
              <a:t>L</a:t>
            </a:r>
            <a:r>
              <a:rPr lang="fr-FR" dirty="0" smtClean="0"/>
              <a:t>e </a:t>
            </a:r>
            <a:r>
              <a:rPr lang="fr-FR" dirty="0"/>
              <a:t>classement est effectué </a:t>
            </a:r>
            <a:r>
              <a:rPr lang="fr-FR" b="1" dirty="0"/>
              <a:t>selon l’occupation effective du sol observée</a:t>
            </a:r>
            <a:r>
              <a:rPr lang="fr-FR" dirty="0"/>
              <a:t>, et non selon les zones ou secteurs délimités par les documents de planification et d’urbanisme. </a:t>
            </a:r>
            <a:endParaRPr lang="fr-FR" dirty="0" smtClean="0"/>
          </a:p>
          <a:p>
            <a:pPr>
              <a:buFont typeface="Wingdings" panose="05000000000000000000" pitchFamily="2" charset="2"/>
              <a:buChar char="Ø"/>
            </a:pPr>
            <a:r>
              <a:rPr lang="fr-FR" dirty="0" smtClean="0"/>
              <a:t>L’occupation </a:t>
            </a:r>
            <a:r>
              <a:rPr lang="fr-FR" dirty="0"/>
              <a:t>effective est </a:t>
            </a:r>
            <a:r>
              <a:rPr lang="fr-FR" b="1" dirty="0"/>
              <a:t>mesurée à l’échelle de polygones </a:t>
            </a:r>
            <a:r>
              <a:rPr lang="fr-FR" dirty="0"/>
              <a:t>dont la surface est définie en fonction de seuils de référence précisés par arrêté du ministre chargé de l’Urbanisme selon les standards du Conseil national de l’information géographique.</a:t>
            </a:r>
            <a:endParaRPr lang="fr-FR" sz="1600" dirty="0"/>
          </a:p>
          <a:p>
            <a:pPr lvl="1">
              <a:buFont typeface="Wingdings" panose="05000000000000000000" pitchFamily="2" charset="2"/>
              <a:buChar char="Ø"/>
            </a:pPr>
            <a:endParaRPr lang="fr-FR" dirty="0" smtClean="0"/>
          </a:p>
          <a:p>
            <a:pPr marL="0" indent="0">
              <a:buNone/>
            </a:pPr>
            <a:endParaRPr lang="fr-FR" sz="2000" dirty="0" smtClean="0"/>
          </a:p>
        </p:txBody>
      </p:sp>
      <p:sp>
        <p:nvSpPr>
          <p:cNvPr id="4" name="Espace réservé du pied de page 3"/>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25748440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a:bodyPr>
          <a:lstStyle/>
          <a:p>
            <a:r>
              <a:rPr lang="fr-FR" sz="2000" b="1" dirty="0" smtClean="0"/>
              <a:t>COMMENT EST UTILISÉE CETTE NOMENCLATURE ?</a:t>
            </a:r>
          </a:p>
          <a:p>
            <a:pPr marL="0" indent="0">
              <a:buNone/>
            </a:pPr>
            <a:endParaRPr lang="fr-FR" sz="2000" dirty="0" smtClean="0"/>
          </a:p>
          <a:p>
            <a:pPr>
              <a:buFont typeface="Wingdings" panose="05000000000000000000" pitchFamily="2" charset="2"/>
              <a:buChar char="Ø"/>
            </a:pPr>
            <a:r>
              <a:rPr lang="fr-FR" dirty="0" smtClean="0"/>
              <a:t>Le </a:t>
            </a:r>
            <a:r>
              <a:rPr lang="fr-FR" dirty="0"/>
              <a:t>solde entre les surfaces artificialisées et les surfaces </a:t>
            </a:r>
            <a:r>
              <a:rPr lang="fr-FR" dirty="0" err="1"/>
              <a:t>désartificialisées</a:t>
            </a:r>
            <a:r>
              <a:rPr lang="fr-FR" dirty="0"/>
              <a:t> est évalué au regard des catégories indiquées dans la nomenclature.</a:t>
            </a:r>
          </a:p>
          <a:p>
            <a:pPr marL="0" indent="0">
              <a:buNone/>
            </a:pPr>
            <a:r>
              <a:rPr lang="fr-FR" dirty="0" smtClean="0"/>
              <a:t>        Attention </a:t>
            </a:r>
            <a:r>
              <a:rPr lang="fr-FR" dirty="0"/>
              <a:t>cependant : le décret précise bien que </a:t>
            </a:r>
            <a:r>
              <a:rPr lang="fr-FR" b="1" dirty="0"/>
              <a:t>cette nomenclature ne </a:t>
            </a:r>
            <a:r>
              <a:rPr lang="fr-FR" b="1" dirty="0" smtClean="0"/>
              <a:t>       s’applique </a:t>
            </a:r>
            <a:r>
              <a:rPr lang="fr-FR" b="1" dirty="0"/>
              <a:t>pas pour les objectifs de la première tranche de </a:t>
            </a:r>
            <a:r>
              <a:rPr lang="fr-FR" b="1" dirty="0" smtClean="0"/>
              <a:t>10</a:t>
            </a:r>
            <a:r>
              <a:rPr lang="fr-FR" b="1" dirty="0"/>
              <a:t> ans</a:t>
            </a:r>
            <a:r>
              <a:rPr lang="fr-FR" dirty="0"/>
              <a:t> prévue à l’</a:t>
            </a:r>
            <a:r>
              <a:rPr lang="fr-FR" u="sng" dirty="0"/>
              <a:t>article 194 de </a:t>
            </a:r>
            <a:r>
              <a:rPr lang="fr-FR" u="sng" dirty="0" smtClean="0"/>
              <a:t>la loi </a:t>
            </a:r>
            <a:endParaRPr lang="fr-FR" dirty="0"/>
          </a:p>
          <a:p>
            <a:pPr marL="0" indent="0">
              <a:buNone/>
            </a:pPr>
            <a:r>
              <a:rPr lang="fr-FR" dirty="0" smtClean="0"/>
              <a:t>Pendant </a:t>
            </a:r>
            <a:r>
              <a:rPr lang="fr-FR" dirty="0"/>
              <a:t>cette période transitoire, les objectifs porteront uniquement sur </a:t>
            </a:r>
            <a:r>
              <a:rPr lang="fr-FR" b="1" dirty="0"/>
              <a:t>la réduction de la consommation des espaces naturels, agricoles et forestiers.</a:t>
            </a:r>
          </a:p>
          <a:p>
            <a:pPr lvl="1">
              <a:buFont typeface="Wingdings" panose="05000000000000000000" pitchFamily="2" charset="2"/>
              <a:buChar char="Ø"/>
            </a:pPr>
            <a:endParaRPr lang="fr-FR" dirty="0" smtClean="0"/>
          </a:p>
          <a:p>
            <a:pPr marL="0" indent="0">
              <a:buNone/>
            </a:pPr>
            <a:endParaRPr lang="fr-FR" sz="2000" dirty="0" smtClean="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2589212" y="3554979"/>
            <a:ext cx="526966" cy="456850"/>
          </a:xfrm>
          <a:prstGeom prst="rect">
            <a:avLst/>
          </a:prstGeom>
        </p:spPr>
      </p:pic>
      <p:sp>
        <p:nvSpPr>
          <p:cNvPr id="5" name="Espace réservé du pied de page 4"/>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27261648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fontScale="92500" lnSpcReduction="20000"/>
          </a:bodyPr>
          <a:lstStyle/>
          <a:p>
            <a:r>
              <a:rPr lang="fr-FR" sz="2000" b="1" dirty="0" smtClean="0"/>
              <a:t>RAPPEL DU CADRE DE LA DÉMARCHE</a:t>
            </a:r>
          </a:p>
          <a:p>
            <a:pPr marL="0" indent="0">
              <a:buNone/>
            </a:pPr>
            <a:r>
              <a:rPr lang="fr-FR" sz="2000" dirty="0" smtClean="0"/>
              <a:t>                </a:t>
            </a:r>
            <a:r>
              <a:rPr lang="fr-FR" sz="2000" b="1" dirty="0" smtClean="0"/>
              <a:t>2050</a:t>
            </a:r>
            <a:r>
              <a:rPr lang="fr-FR" sz="2000" dirty="0" smtClean="0"/>
              <a:t> : Zéro Artificialisation Nette (ZAN) </a:t>
            </a:r>
          </a:p>
          <a:p>
            <a:pPr marL="457200" lvl="1" indent="0">
              <a:buNone/>
            </a:pPr>
            <a:r>
              <a:rPr lang="fr-FR" dirty="0" smtClean="0"/>
              <a:t>            </a:t>
            </a:r>
          </a:p>
          <a:p>
            <a:pPr marL="457200" lvl="1" indent="0">
              <a:buNone/>
            </a:pPr>
            <a:r>
              <a:rPr lang="fr-FR" sz="2000" b="1" dirty="0"/>
              <a:t> </a:t>
            </a:r>
            <a:r>
              <a:rPr lang="fr-FR" sz="2000" b="1" dirty="0" smtClean="0"/>
              <a:t>        2022- 2031 </a:t>
            </a:r>
            <a:r>
              <a:rPr lang="fr-FR" sz="2000" dirty="0" smtClean="0"/>
              <a:t>: Division par 2 du rythme de consommation d’espaces naturels, agricoles et forestiers </a:t>
            </a:r>
          </a:p>
          <a:p>
            <a:pPr lvl="1">
              <a:buFont typeface="Wingdings" panose="05000000000000000000" pitchFamily="2" charset="2"/>
              <a:buChar char="§"/>
            </a:pPr>
            <a:r>
              <a:rPr lang="fr-FR" sz="1800" b="1" dirty="0" smtClean="0"/>
              <a:t>Traduction</a:t>
            </a:r>
            <a:r>
              <a:rPr lang="fr-FR" sz="1800" dirty="0" smtClean="0"/>
              <a:t> de cet objectif </a:t>
            </a:r>
            <a:r>
              <a:rPr lang="fr-FR" sz="1800" b="1" dirty="0" smtClean="0"/>
              <a:t>dans le SRADDET</a:t>
            </a:r>
            <a:r>
              <a:rPr lang="fr-FR" sz="1800" dirty="0" smtClean="0"/>
              <a:t>               </a:t>
            </a:r>
            <a:r>
              <a:rPr lang="fr-FR" sz="1800" b="1" dirty="0" smtClean="0"/>
              <a:t>SCOT, </a:t>
            </a:r>
            <a:r>
              <a:rPr lang="fr-FR" sz="1800" b="1" dirty="0" err="1" smtClean="0"/>
              <a:t>PLUi</a:t>
            </a:r>
            <a:r>
              <a:rPr lang="fr-FR" sz="1800" b="1" dirty="0" smtClean="0"/>
              <a:t>, Cartes communales</a:t>
            </a:r>
          </a:p>
          <a:p>
            <a:pPr lvl="1">
              <a:buFont typeface="Wingdings" panose="05000000000000000000" pitchFamily="2" charset="2"/>
              <a:buChar char="§"/>
            </a:pPr>
            <a:r>
              <a:rPr lang="fr-FR" sz="1800" b="1" dirty="0" smtClean="0"/>
              <a:t>Approche « territorialisée » </a:t>
            </a:r>
            <a:r>
              <a:rPr lang="fr-FR" sz="1800" dirty="0" smtClean="0"/>
              <a:t>(</a:t>
            </a:r>
            <a:r>
              <a:rPr lang="fr-FR" i="1" dirty="0" smtClean="0"/>
              <a:t>enjeux et besoins du territoire*, efforts de sobriété foncière, foncier artificialisé mobilisable</a:t>
            </a:r>
            <a:r>
              <a:rPr lang="fr-FR" sz="1800" dirty="0" smtClean="0"/>
              <a:t>)</a:t>
            </a:r>
          </a:p>
          <a:p>
            <a:pPr marL="457200" lvl="1" indent="0">
              <a:buNone/>
            </a:pPr>
            <a:r>
              <a:rPr lang="fr-FR" sz="2000" dirty="0" smtClean="0"/>
              <a:t>     </a:t>
            </a:r>
          </a:p>
          <a:p>
            <a:pPr marL="0" indent="0">
              <a:buNone/>
            </a:pPr>
            <a:r>
              <a:rPr lang="fr-FR" sz="1500" dirty="0"/>
              <a:t>*</a:t>
            </a:r>
            <a:r>
              <a:rPr lang="fr-FR" sz="3200" dirty="0" smtClean="0"/>
              <a:t> </a:t>
            </a:r>
            <a:r>
              <a:rPr lang="fr-FR" sz="1500" b="1" dirty="0" smtClean="0">
                <a:solidFill>
                  <a:schemeClr val="bg2">
                    <a:lumMod val="50000"/>
                  </a:schemeClr>
                </a:solidFill>
              </a:rPr>
              <a:t>définis, selon la circulaire du 1</a:t>
            </a:r>
            <a:r>
              <a:rPr lang="fr-FR" sz="1500" b="1" baseline="30000" dirty="0" smtClean="0">
                <a:solidFill>
                  <a:schemeClr val="bg2">
                    <a:lumMod val="50000"/>
                  </a:schemeClr>
                </a:solidFill>
              </a:rPr>
              <a:t>er</a:t>
            </a:r>
            <a:r>
              <a:rPr lang="fr-FR" sz="1500" b="1" dirty="0" smtClean="0">
                <a:solidFill>
                  <a:schemeClr val="bg2">
                    <a:lumMod val="50000"/>
                  </a:schemeClr>
                </a:solidFill>
              </a:rPr>
              <a:t> Ministre du 7 janvier 2022, « dans les outils contractuels entre l’État et les collectivités tels que les CRTE »</a:t>
            </a:r>
          </a:p>
          <a:p>
            <a:pPr marL="0" indent="0">
              <a:buNone/>
            </a:pPr>
            <a:endParaRPr lang="fr-FR" sz="2000" dirty="0" smtClean="0"/>
          </a:p>
        </p:txBody>
      </p:sp>
      <p:sp>
        <p:nvSpPr>
          <p:cNvPr id="5" name="Espace réservé du pied de page 4"/>
          <p:cNvSpPr>
            <a:spLocks noGrp="1"/>
          </p:cNvSpPr>
          <p:nvPr>
            <p:ph type="ftr" sz="quarter" idx="11"/>
          </p:nvPr>
        </p:nvSpPr>
        <p:spPr/>
        <p:txBody>
          <a:bodyPr/>
          <a:lstStyle/>
          <a:p>
            <a:pPr algn="ctr"/>
            <a:r>
              <a:rPr lang="fr-FR" dirty="0" smtClean="0"/>
              <a:t>UNION DES MAIRES DE LA DORDOGNE</a:t>
            </a:r>
            <a:endParaRPr lang="en-US" dirty="0"/>
          </a:p>
        </p:txBody>
      </p:sp>
      <p:sp>
        <p:nvSpPr>
          <p:cNvPr id="6" name="Flèche droite 5"/>
          <p:cNvSpPr/>
          <p:nvPr/>
        </p:nvSpPr>
        <p:spPr>
          <a:xfrm>
            <a:off x="2718485" y="2608643"/>
            <a:ext cx="659027" cy="98855"/>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p>
        </p:txBody>
      </p:sp>
      <p:sp>
        <p:nvSpPr>
          <p:cNvPr id="7" name="Flèche droite 6"/>
          <p:cNvSpPr/>
          <p:nvPr/>
        </p:nvSpPr>
        <p:spPr>
          <a:xfrm>
            <a:off x="2718484" y="3273156"/>
            <a:ext cx="659027" cy="98855"/>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p>
        </p:txBody>
      </p:sp>
      <p:sp>
        <p:nvSpPr>
          <p:cNvPr id="9" name="Flèche droite 8"/>
          <p:cNvSpPr/>
          <p:nvPr/>
        </p:nvSpPr>
        <p:spPr>
          <a:xfrm>
            <a:off x="8060724" y="3824988"/>
            <a:ext cx="659027" cy="98855"/>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268564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a:bodyPr>
          <a:lstStyle/>
          <a:p>
            <a:r>
              <a:rPr lang="fr-FR" sz="2000" b="1" dirty="0" smtClean="0"/>
              <a:t>INTÉGRATION AU SEIN DU SRADDET RÉGIONAL</a:t>
            </a:r>
          </a:p>
          <a:p>
            <a:pPr marL="0" indent="0">
              <a:buNone/>
            </a:pPr>
            <a:endParaRPr lang="fr-FR" sz="2000" b="1" dirty="0" smtClean="0"/>
          </a:p>
          <a:p>
            <a:pPr marL="685800" lvl="1">
              <a:buFont typeface="Wingdings" panose="05000000000000000000" pitchFamily="2" charset="2"/>
              <a:buChar char="Ø"/>
            </a:pPr>
            <a:r>
              <a:rPr lang="fr-FR" dirty="0" smtClean="0"/>
              <a:t> Travaux de </a:t>
            </a:r>
            <a:r>
              <a:rPr lang="fr-FR" b="1" dirty="0" smtClean="0"/>
              <a:t>la Conférence des SCOT (Présidents) + 1 représentant en N-A des collectivités non couvertes par un SCOT</a:t>
            </a:r>
          </a:p>
          <a:p>
            <a:pPr marL="685800" lvl="1">
              <a:buFont typeface="Wingdings" panose="05000000000000000000" pitchFamily="2" charset="2"/>
              <a:buChar char="Ø"/>
            </a:pPr>
            <a:r>
              <a:rPr lang="fr-FR" dirty="0" smtClean="0"/>
              <a:t>Doivent associer normalement les</a:t>
            </a:r>
            <a:r>
              <a:rPr lang="fr-FR" dirty="0"/>
              <a:t> </a:t>
            </a:r>
            <a:r>
              <a:rPr lang="fr-FR" dirty="0" smtClean="0"/>
              <a:t>« </a:t>
            </a:r>
            <a:r>
              <a:rPr lang="fr-FR" b="1" i="1" dirty="0" smtClean="0"/>
              <a:t>collectivités compétentes en matière d’urbanisme, et les associations des maires du département</a:t>
            </a:r>
            <a:r>
              <a:rPr lang="fr-FR" dirty="0" smtClean="0"/>
              <a:t> »</a:t>
            </a:r>
          </a:p>
          <a:p>
            <a:pPr marL="685800" lvl="1">
              <a:buFont typeface="Wingdings" panose="05000000000000000000" pitchFamily="2" charset="2"/>
              <a:buChar char="Ø"/>
            </a:pPr>
            <a:r>
              <a:rPr lang="fr-FR" b="1" dirty="0" smtClean="0"/>
              <a:t>Propositions</a:t>
            </a:r>
            <a:r>
              <a:rPr lang="fr-FR" dirty="0" smtClean="0"/>
              <a:t> de la Conférence des SCOT au Conseil Régional au </a:t>
            </a:r>
            <a:r>
              <a:rPr lang="fr-FR" b="1" dirty="0" smtClean="0"/>
              <a:t>22 octobre 2022 dernier délai</a:t>
            </a:r>
          </a:p>
          <a:p>
            <a:pPr marL="457200" lvl="1" indent="0">
              <a:buNone/>
            </a:pPr>
            <a:r>
              <a:rPr lang="fr-FR" dirty="0" smtClean="0"/>
              <a:t>            </a:t>
            </a:r>
            <a:endParaRPr lang="fr-FR" sz="2000" dirty="0" smtClean="0"/>
          </a:p>
        </p:txBody>
      </p:sp>
      <p:sp>
        <p:nvSpPr>
          <p:cNvPr id="5" name="Espace réservé du pied de page 4"/>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10692360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a:bodyPr>
          <a:lstStyle/>
          <a:p>
            <a:r>
              <a:rPr lang="fr-FR" sz="2000" b="1" dirty="0" smtClean="0"/>
              <a:t>RAPPEL DU CALENDRIER 1</a:t>
            </a:r>
            <a:r>
              <a:rPr lang="fr-FR" sz="2000" b="1" baseline="30000" dirty="0" smtClean="0"/>
              <a:t>ÈRE</a:t>
            </a:r>
            <a:r>
              <a:rPr lang="fr-FR" sz="2000" b="1" dirty="0" smtClean="0"/>
              <a:t> PHASE</a:t>
            </a:r>
          </a:p>
          <a:p>
            <a:pPr marL="0" indent="0">
              <a:buNone/>
            </a:pPr>
            <a:endParaRPr lang="fr-FR" sz="2000" b="1" dirty="0" smtClean="0"/>
          </a:p>
          <a:p>
            <a:pPr marL="685800" lvl="1">
              <a:buFont typeface="Wingdings" panose="05000000000000000000" pitchFamily="2" charset="2"/>
              <a:buChar char="Ø"/>
            </a:pPr>
            <a:r>
              <a:rPr lang="fr-FR" dirty="0" smtClean="0"/>
              <a:t> </a:t>
            </a:r>
            <a:r>
              <a:rPr lang="fr-FR" b="1" dirty="0" smtClean="0"/>
              <a:t>22 OCTOBRE 2022 </a:t>
            </a:r>
            <a:r>
              <a:rPr lang="fr-FR" dirty="0" smtClean="0"/>
              <a:t>: Rendu des travaux de la Conférence des SCOT au conseil régional</a:t>
            </a:r>
            <a:endParaRPr lang="fr-FR" b="1" dirty="0" smtClean="0"/>
          </a:p>
          <a:p>
            <a:pPr marL="685800" lvl="1">
              <a:buFont typeface="Wingdings" panose="05000000000000000000" pitchFamily="2" charset="2"/>
              <a:buChar char="Ø"/>
            </a:pPr>
            <a:r>
              <a:rPr lang="fr-FR" b="1" dirty="0" smtClean="0"/>
              <a:t>22 FÉVRIER 2024 </a:t>
            </a:r>
            <a:r>
              <a:rPr lang="fr-FR" dirty="0" smtClean="0"/>
              <a:t>: Intégration des objectifs de réduction de l’artificialisation dans le SRADDET</a:t>
            </a:r>
          </a:p>
          <a:p>
            <a:pPr marL="685800" lvl="1">
              <a:buFont typeface="Wingdings" panose="05000000000000000000" pitchFamily="2" charset="2"/>
              <a:buChar char="Ø"/>
            </a:pPr>
            <a:r>
              <a:rPr lang="fr-FR" b="1" dirty="0" smtClean="0"/>
              <a:t>22 AOÛT 2026 </a:t>
            </a:r>
            <a:r>
              <a:rPr lang="fr-FR" dirty="0" smtClean="0"/>
              <a:t>: Intégration des objectifs du SRADDET dans les SCOT</a:t>
            </a:r>
          </a:p>
          <a:p>
            <a:pPr marL="685800" lvl="1">
              <a:buFont typeface="Wingdings" panose="05000000000000000000" pitchFamily="2" charset="2"/>
              <a:buChar char="Ø"/>
            </a:pPr>
            <a:r>
              <a:rPr lang="fr-FR" b="1" dirty="0" smtClean="0"/>
              <a:t>22 AOÛT 2027 </a:t>
            </a:r>
            <a:r>
              <a:rPr lang="fr-FR" dirty="0" smtClean="0"/>
              <a:t>: Intégration des objectifs dans les </a:t>
            </a:r>
            <a:r>
              <a:rPr lang="fr-FR" dirty="0" err="1" smtClean="0"/>
              <a:t>PLUi</a:t>
            </a:r>
            <a:r>
              <a:rPr lang="fr-FR" dirty="0" smtClean="0"/>
              <a:t> et les cartes communales</a:t>
            </a:r>
          </a:p>
          <a:p>
            <a:pPr marL="457200" lvl="1" indent="0">
              <a:buNone/>
            </a:pPr>
            <a:r>
              <a:rPr lang="fr-FR" dirty="0" smtClean="0"/>
              <a:t>            </a:t>
            </a:r>
            <a:endParaRPr lang="fr-FR" sz="2000" dirty="0" smtClean="0"/>
          </a:p>
        </p:txBody>
      </p:sp>
      <p:sp>
        <p:nvSpPr>
          <p:cNvPr id="5" name="Espace réservé du pied de page 4"/>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42109154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Zéro artificialisation </a:t>
            </a:r>
            <a:r>
              <a:rPr lang="fr-FR" dirty="0" smtClean="0"/>
              <a:t>nette</a:t>
            </a:r>
            <a:br>
              <a:rPr lang="fr-FR" dirty="0" smtClean="0"/>
            </a:br>
            <a:r>
              <a:rPr lang="fr-FR" sz="2000" dirty="0">
                <a:solidFill>
                  <a:schemeClr val="tx1"/>
                </a:solidFill>
              </a:rPr>
              <a:t>Dernières évolutions réglementaires</a:t>
            </a:r>
            <a:r>
              <a:rPr lang="fr-FR" b="1" dirty="0"/>
              <a:t/>
            </a:r>
            <a:br>
              <a:rPr lang="fr-FR" b="1" dirty="0"/>
            </a:br>
            <a:endParaRPr lang="fr-FR" dirty="0"/>
          </a:p>
        </p:txBody>
      </p:sp>
      <p:sp>
        <p:nvSpPr>
          <p:cNvPr id="3" name="Espace réservé du contenu 2"/>
          <p:cNvSpPr>
            <a:spLocks noGrp="1"/>
          </p:cNvSpPr>
          <p:nvPr>
            <p:ph idx="1"/>
          </p:nvPr>
        </p:nvSpPr>
        <p:spPr/>
        <p:txBody>
          <a:bodyPr>
            <a:normAutofit/>
          </a:bodyPr>
          <a:lstStyle/>
          <a:p>
            <a:r>
              <a:rPr lang="fr-FR" sz="2000" b="1" dirty="0" smtClean="0"/>
              <a:t>RAPPEL </a:t>
            </a:r>
            <a:r>
              <a:rPr lang="fr-FR" sz="2000" b="1" dirty="0" smtClean="0"/>
              <a:t>de la POSITION DU BUREAU AMF du 10 mai 2022</a:t>
            </a:r>
            <a:endParaRPr lang="fr-FR" sz="2000" b="1" dirty="0" smtClean="0"/>
          </a:p>
          <a:p>
            <a:pPr marL="0" indent="0">
              <a:buNone/>
            </a:pPr>
            <a:endParaRPr lang="fr-FR" sz="2000" b="1" dirty="0" smtClean="0"/>
          </a:p>
          <a:p>
            <a:pPr marL="685800" lvl="1">
              <a:buFont typeface="Wingdings" panose="05000000000000000000" pitchFamily="2" charset="2"/>
              <a:buChar char="Ø"/>
            </a:pPr>
            <a:r>
              <a:rPr lang="fr-FR" dirty="0" smtClean="0"/>
              <a:t>S’agissant de la parution des deux décrets précités, il est estimé par les membres que le </a:t>
            </a:r>
            <a:r>
              <a:rPr lang="fr-FR" dirty="0"/>
              <a:t>contenu de ces textes </a:t>
            </a:r>
            <a:r>
              <a:rPr lang="fr-FR" b="1" dirty="0"/>
              <a:t>n’est conforme ni à l’esprit </a:t>
            </a:r>
            <a:r>
              <a:rPr lang="fr-FR" dirty="0"/>
              <a:t>de la loi Climat et résilience qui les prévoyait </a:t>
            </a:r>
            <a:r>
              <a:rPr lang="fr-FR" b="1" dirty="0"/>
              <a:t>ni aux engagements de </a:t>
            </a:r>
            <a:r>
              <a:rPr lang="fr-FR" b="1" dirty="0" smtClean="0"/>
              <a:t>l’État</a:t>
            </a:r>
            <a:r>
              <a:rPr lang="fr-FR" dirty="0" smtClean="0"/>
              <a:t>.</a:t>
            </a:r>
          </a:p>
          <a:p>
            <a:pPr marL="685800" lvl="1">
              <a:buFont typeface="Wingdings" panose="05000000000000000000" pitchFamily="2" charset="2"/>
              <a:buChar char="Ø"/>
            </a:pPr>
            <a:r>
              <a:rPr lang="fr-FR" dirty="0" smtClean="0"/>
              <a:t>Il a ainsi été rappelé que : «</a:t>
            </a:r>
            <a:r>
              <a:rPr lang="fr-FR" i="1" dirty="0" smtClean="0"/>
              <a:t> </a:t>
            </a:r>
            <a:r>
              <a:rPr lang="fr-FR" i="1" dirty="0"/>
              <a:t>la nomenclature établie</a:t>
            </a:r>
            <a:r>
              <a:rPr lang="fr-FR" dirty="0"/>
              <a:t> [dans le décret] </a:t>
            </a:r>
            <a:r>
              <a:rPr lang="fr-FR" i="1" dirty="0"/>
              <a:t>n’a fait l’objet d’aucune évaluation en amont, et sa territorialisation est rendue plus contraignante juridiquement qu’initialement prévu dans la loi </a:t>
            </a:r>
            <a:r>
              <a:rPr lang="fr-FR" dirty="0" smtClean="0"/>
              <a:t>».</a:t>
            </a:r>
          </a:p>
        </p:txBody>
      </p:sp>
      <p:sp>
        <p:nvSpPr>
          <p:cNvPr id="5" name="Espace réservé du pied de page 4"/>
          <p:cNvSpPr>
            <a:spLocks noGrp="1"/>
          </p:cNvSpPr>
          <p:nvPr>
            <p:ph type="ftr" sz="quarter" idx="11"/>
          </p:nvPr>
        </p:nvSpPr>
        <p:spPr/>
        <p:txBody>
          <a:bodyPr/>
          <a:lstStyle/>
          <a:p>
            <a:pPr algn="ctr"/>
            <a:r>
              <a:rPr lang="fr-FR" dirty="0" smtClean="0"/>
              <a:t>UNION DES MAIRES DE LA DORDOGNE</a:t>
            </a:r>
            <a:endParaRPr lang="en-US" dirty="0"/>
          </a:p>
        </p:txBody>
      </p:sp>
    </p:spTree>
    <p:extLst>
      <p:ext uri="{BB962C8B-B14F-4D97-AF65-F5344CB8AC3E}">
        <p14:creationId xmlns:p14="http://schemas.microsoft.com/office/powerpoint/2010/main" val="2802178335"/>
      </p:ext>
    </p:extLst>
  </p:cSld>
  <p:clrMapOvr>
    <a:masterClrMapping/>
  </p:clrMapOvr>
</p:sld>
</file>

<file path=ppt/theme/theme1.xml><?xml version="1.0" encoding="utf-8"?>
<a:theme xmlns:a="http://schemas.openxmlformats.org/drawingml/2006/main" name="Brin">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332</TotalTime>
  <Words>790</Words>
  <Application>Microsoft Office PowerPoint</Application>
  <PresentationFormat>Grand écran</PresentationFormat>
  <Paragraphs>99</Paragraphs>
  <Slides>16</Slides>
  <Notes>1</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Century Gothic</vt:lpstr>
      <vt:lpstr>Wingdings</vt:lpstr>
      <vt:lpstr>Wingdings 3</vt:lpstr>
      <vt:lpstr>Brin</vt:lpstr>
      <vt:lpstr>Zéro artificialisation nette</vt:lpstr>
      <vt:lpstr>Zéro artificialisation nette Dernières évolutions réglementaires </vt:lpstr>
      <vt:lpstr>Zéro artificialisation nette Dernières évolutions réglementaires </vt:lpstr>
      <vt:lpstr>Zéro artificialisation nette Dernières évolutions réglementaires </vt:lpstr>
      <vt:lpstr>Zéro artificialisation nette Dernières évolutions réglementaires </vt:lpstr>
      <vt:lpstr>Zéro artificialisation nette Dernières évolutions réglementaires </vt:lpstr>
      <vt:lpstr>Zéro artificialisation nette Dernières évolutions réglementaires </vt:lpstr>
      <vt:lpstr>Zéro artificialisation nette Dernières évolutions réglementaires </vt:lpstr>
      <vt:lpstr>Zéro artificialisation nette Dernières évolutions réglementaires </vt:lpstr>
      <vt:lpstr>Zéro artificialisation nette Dernières évolutions réglementaires </vt:lpstr>
      <vt:lpstr>Zéro artificialisation nette Dernières évolutions réglementaires </vt:lpstr>
      <vt:lpstr>Zéro artificialisation nette Dernières évolutions réglementaires </vt:lpstr>
      <vt:lpstr>Zéro artificialisation nette Dernières évolutions réglementaires </vt:lpstr>
      <vt:lpstr>Zéro artificialisation nette Dernières évolutions réglementaires </vt:lpstr>
      <vt:lpstr>Zéro artificialisation nette Dernières évolutions réglementaires </vt:lpstr>
      <vt:lpstr>Zéro artificialisation nette Dernières évolutions réglementaires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Zéro artificialisation nette</dc:title>
  <dc:creator>Claude Rey</dc:creator>
  <cp:lastModifiedBy>Claude Rey</cp:lastModifiedBy>
  <cp:revision>20</cp:revision>
  <cp:lastPrinted>2022-05-05T08:15:02Z</cp:lastPrinted>
  <dcterms:created xsi:type="dcterms:W3CDTF">2022-05-03T12:15:21Z</dcterms:created>
  <dcterms:modified xsi:type="dcterms:W3CDTF">2022-05-13T14:01:33Z</dcterms:modified>
</cp:coreProperties>
</file>