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10080625" cy="7559675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162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Image 33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35" name="Image 34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0" name="Image 69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71" name="Image 70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6" name="Image 105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107" name="Image 106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Cliquez pour éditer le format du texte-titre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fr-F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Cliquez pour éditer le format du texte-titre</a:t>
            </a: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fr-F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Cliquez pour éditer le format du texte-titre</a:t>
            </a: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623880" y="2160000"/>
            <a:ext cx="9275400" cy="477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PRÉFÈTE DE LA DORDOGNE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2600" b="1" strike="noStrike" spc="-1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LE DISPOSITIF PARCOURS EMPLOI COMPÉTENCES</a:t>
            </a:r>
            <a:endParaRPr lang="fr-FR" sz="2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fr-FR" sz="2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fr-FR" sz="2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2600" b="1" strike="noStrike" spc="-1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RENCONTRE AVEC LES MAIRES ET PRÉSIDENTS D'EPCI</a:t>
            </a:r>
            <a:endParaRPr lang="fr-FR" sz="2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fr-FR" sz="2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fr-FR" sz="2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2600" b="1" strike="noStrike" spc="-1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MARDI 19 JUIN 2018</a:t>
            </a:r>
            <a:endParaRPr lang="fr-FR" sz="2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fr-FR" sz="2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2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2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2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9" name="Image 108"/>
          <p:cNvPicPr/>
          <p:nvPr/>
        </p:nvPicPr>
        <p:blipFill>
          <a:blip r:embed="rId2"/>
          <a:stretch/>
        </p:blipFill>
        <p:spPr>
          <a:xfrm>
            <a:off x="4320000" y="1079280"/>
            <a:ext cx="1799280" cy="1080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ustomShape 1"/>
          <p:cNvSpPr/>
          <p:nvPr/>
        </p:nvSpPr>
        <p:spPr>
          <a:xfrm>
            <a:off x="504000" y="301320"/>
            <a:ext cx="9070920" cy="126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fr-FR" sz="4400" b="1" strike="noStrike" spc="-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BÉNÉFICIAIRES</a:t>
            </a:r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1" name="CustomShape 2"/>
          <p:cNvSpPr/>
          <p:nvPr/>
        </p:nvSpPr>
        <p:spPr>
          <a:xfrm>
            <a:off x="504000" y="1769040"/>
            <a:ext cx="9070920" cy="5479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Les publics </a:t>
            </a:r>
            <a:r>
              <a:rPr lang="fr-FR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éloignés du marché du travail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au sens «personnes sans emploi rencontrant des difficultés sociales et professionnelles particulières d’accès à l’emploi»</a:t>
            </a:r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Demandeurs</a:t>
            </a:r>
            <a:r>
              <a:rPr lang="fr-FR" sz="2800" b="0" strike="noStrike" spc="-13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d’emploi</a:t>
            </a:r>
            <a:r>
              <a:rPr lang="fr-FR" sz="2800" b="0" strike="noStrike" spc="-13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</a:t>
            </a:r>
            <a:r>
              <a:rPr lang="fr-FR" sz="2800" b="0" strike="noStrike" spc="-13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longue</a:t>
            </a:r>
            <a:r>
              <a:rPr lang="fr-FR" sz="2800" b="0" strike="noStrike" spc="-126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durée,</a:t>
            </a:r>
            <a:r>
              <a:rPr lang="fr-FR" sz="2800" b="0" strike="noStrike" spc="-13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travailleurs</a:t>
            </a:r>
            <a:r>
              <a:rPr lang="fr-FR" sz="2800" b="0" strike="noStrike" spc="-126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handicapés, seniors...avec</a:t>
            </a:r>
            <a:r>
              <a:rPr lang="fr-FR" sz="2800" b="0" strike="noStrike" spc="-94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une</a:t>
            </a:r>
            <a:r>
              <a:rPr lang="fr-FR" sz="2800" b="0" strike="noStrike" spc="-94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attention</a:t>
            </a:r>
            <a:r>
              <a:rPr lang="fr-FR" sz="2800" b="0" strike="noStrike" spc="-94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particulière</a:t>
            </a:r>
            <a:r>
              <a:rPr lang="fr-FR" sz="2800" b="0" strike="noStrike" spc="-94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portée</a:t>
            </a:r>
            <a:r>
              <a:rPr lang="fr-FR" sz="2800" b="0" strike="noStrike" spc="-92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aux</a:t>
            </a:r>
            <a:r>
              <a:rPr lang="fr-FR" sz="2800" b="0" strike="noStrike" spc="-94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demandeurs</a:t>
            </a:r>
            <a:r>
              <a:rPr lang="fr-FR" sz="2800" b="0" strike="noStrike" spc="-94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d’emploi</a:t>
            </a:r>
            <a:r>
              <a:rPr lang="fr-FR" sz="2800" b="0" strike="noStrike" spc="-94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résidents</a:t>
            </a:r>
            <a:r>
              <a:rPr lang="fr-FR" sz="2800" b="0" strike="noStrike" spc="-94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des quartiers</a:t>
            </a:r>
            <a:r>
              <a:rPr lang="fr-FR" sz="2800" b="0" strike="noStrike" spc="-66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«politiques</a:t>
            </a:r>
            <a:r>
              <a:rPr lang="fr-FR" sz="2800" b="0" strike="noStrike" spc="-66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</a:t>
            </a:r>
            <a:r>
              <a:rPr lang="fr-FR" sz="2800" b="0" strike="noStrike" spc="-6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la</a:t>
            </a:r>
            <a:r>
              <a:rPr lang="fr-FR" sz="2800" b="0" strike="noStrike" spc="-75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ville»</a:t>
            </a:r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Il revient </a:t>
            </a:r>
            <a:r>
              <a:rPr lang="fr-FR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aux organismes prescripteurs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de déterminer l'éligibilité des personnes au cas par cas</a:t>
            </a:r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504000" y="301320"/>
            <a:ext cx="9070920" cy="126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fr-FR" sz="4400" b="1" strike="noStrike" spc="-1">
                <a:solidFill>
                  <a:srgbClr val="3333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EMPLOYEURS ÉLIGIBLES</a:t>
            </a:r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3" name="CustomShape 2"/>
          <p:cNvSpPr/>
          <p:nvPr/>
        </p:nvSpPr>
        <p:spPr>
          <a:xfrm>
            <a:off x="504000" y="1769040"/>
            <a:ext cx="9070920" cy="438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spcAft>
                <a:spcPts val="1417"/>
              </a:spcAft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Tous les employeurs du secteur non marchand...</a:t>
            </a:r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Aft>
                <a:spcPts val="1417"/>
              </a:spcAft>
            </a:pPr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...et notamment </a:t>
            </a:r>
            <a:r>
              <a:rPr lang="fr-FR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les</a:t>
            </a:r>
            <a:r>
              <a:rPr lang="fr-FR" sz="2800" b="1" strike="noStrike" spc="-12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collectivités</a:t>
            </a:r>
            <a:r>
              <a:rPr lang="fr-FR" sz="2800" b="1" strike="noStrike" spc="-114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territoriales</a:t>
            </a:r>
            <a:r>
              <a:rPr lang="fr-FR" sz="2800" b="0" strike="noStrike" spc="-11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(régions,</a:t>
            </a:r>
            <a:r>
              <a:rPr lang="fr-FR" sz="2800" b="0" strike="noStrike" spc="-12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départements,</a:t>
            </a:r>
            <a:r>
              <a:rPr lang="fr-FR" sz="2800" b="0" strike="noStrike" spc="-134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communes) et leurs</a:t>
            </a:r>
            <a:r>
              <a:rPr lang="fr-FR" sz="2800" b="0" strike="noStrike" spc="-4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groupements</a:t>
            </a:r>
            <a:r>
              <a:rPr lang="fr-FR" sz="2800" b="0" strike="noStrike" spc="-35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:</a:t>
            </a:r>
            <a:r>
              <a:rPr lang="fr-FR" sz="2800" b="0" strike="noStrike" spc="-4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EPCI,</a:t>
            </a:r>
            <a:r>
              <a:rPr lang="fr-FR" sz="2800" b="0" strike="noStrike" spc="-49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établissements</a:t>
            </a:r>
            <a:r>
              <a:rPr lang="fr-FR" sz="2800" b="0" strike="noStrike" spc="-4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publics</a:t>
            </a:r>
            <a:r>
              <a:rPr lang="fr-FR" sz="2800" b="0" strike="noStrike" spc="-35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(CDG,</a:t>
            </a:r>
            <a:r>
              <a:rPr lang="fr-FR" sz="2800" b="0" strike="noStrike" spc="-46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CNFPT),</a:t>
            </a:r>
            <a:r>
              <a:rPr lang="fr-FR" sz="2800" b="0" strike="noStrike" spc="-35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y</a:t>
            </a:r>
            <a:r>
              <a:rPr lang="fr-FR" sz="2800" b="0" strike="noStrike" spc="-4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compris</a:t>
            </a:r>
            <a:r>
              <a:rPr lang="fr-FR" sz="2800" b="0" strike="noStrike" spc="-4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les</a:t>
            </a:r>
            <a:r>
              <a:rPr lang="fr-FR" sz="2800" b="0" strike="noStrike" spc="-49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établissements</a:t>
            </a:r>
            <a:r>
              <a:rPr lang="fr-FR" sz="2800" b="0" strike="noStrike" spc="-11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publics</a:t>
            </a:r>
            <a:r>
              <a:rPr lang="fr-FR" sz="2800" b="0" strike="noStrike" spc="-94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à</a:t>
            </a:r>
            <a:r>
              <a:rPr lang="fr-FR" sz="2800" b="0" strike="noStrike" spc="-106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caractère</a:t>
            </a:r>
            <a:r>
              <a:rPr lang="fr-FR" sz="2800" b="0" strike="noStrike" spc="-94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industriel</a:t>
            </a:r>
            <a:r>
              <a:rPr lang="fr-FR" sz="2800" b="0" strike="noStrike" spc="-1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et</a:t>
            </a:r>
            <a:r>
              <a:rPr lang="fr-FR" sz="2800" b="0" strike="noStrike" spc="-11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commercial</a:t>
            </a:r>
            <a:r>
              <a:rPr lang="fr-FR" sz="2800" b="0" strike="noStrike" spc="-1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(sous</a:t>
            </a:r>
            <a:r>
              <a:rPr lang="fr-FR" sz="2800" b="0" strike="noStrike" spc="-1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condition)</a:t>
            </a:r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504000" y="301320"/>
            <a:ext cx="9070920" cy="126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fr-FR" sz="4400" b="1" strike="noStrike" spc="-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CONDITIONS REQUISES</a:t>
            </a:r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5" name="CustomShape 2"/>
          <p:cNvSpPr/>
          <p:nvPr/>
        </p:nvSpPr>
        <p:spPr>
          <a:xfrm>
            <a:off x="504000" y="1769040"/>
            <a:ext cx="9070920" cy="5690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Le</a:t>
            </a:r>
            <a:r>
              <a:rPr lang="fr-FR" sz="2800" b="0" strike="noStrike" spc="-29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poste</a:t>
            </a:r>
            <a:r>
              <a:rPr lang="fr-FR" sz="2800" b="0" strike="noStrike" spc="-29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proposé</a:t>
            </a:r>
            <a:r>
              <a:rPr lang="fr-FR" sz="2800" b="0" strike="noStrike" spc="-26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doit</a:t>
            </a:r>
            <a:r>
              <a:rPr lang="fr-FR" sz="2800" b="0" strike="noStrike" spc="-29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permettre</a:t>
            </a:r>
            <a:r>
              <a:rPr lang="fr-FR" sz="2800" b="0" strike="noStrike" spc="-29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</a:t>
            </a:r>
            <a:r>
              <a:rPr lang="fr-FR" sz="2800" b="0" strike="noStrike" spc="-26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développer</a:t>
            </a:r>
            <a:r>
              <a:rPr lang="fr-FR" sz="2800" b="0" strike="noStrike" spc="-29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la</a:t>
            </a:r>
            <a:r>
              <a:rPr lang="fr-FR" sz="2800" b="0" strike="noStrike" spc="-4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maîtrise</a:t>
            </a:r>
            <a:r>
              <a:rPr lang="fr-FR" sz="2800" b="0" strike="noStrike" spc="-26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</a:t>
            </a:r>
            <a:r>
              <a:rPr lang="fr-FR" sz="2800" b="0" strike="noStrike" spc="-29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comportements</a:t>
            </a:r>
            <a:r>
              <a:rPr lang="fr-FR" sz="2800" b="1" strike="noStrike" spc="-26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professionnels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et</a:t>
            </a:r>
            <a:r>
              <a:rPr lang="fr-FR" sz="2800" b="0" strike="noStrike" spc="-92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des</a:t>
            </a:r>
            <a:r>
              <a:rPr lang="fr-FR" sz="2800" b="0" strike="noStrike" spc="-94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compétences</a:t>
            </a:r>
            <a:r>
              <a:rPr lang="fr-FR" sz="2800" b="1" strike="noStrike" spc="-1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techniques</a:t>
            </a:r>
            <a:r>
              <a:rPr lang="fr-FR" sz="2800" b="0" strike="noStrike" spc="-92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répondant</a:t>
            </a:r>
            <a:r>
              <a:rPr lang="fr-FR" sz="2800" b="0" strike="noStrike" spc="-94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à</a:t>
            </a:r>
            <a:r>
              <a:rPr lang="fr-FR" sz="2800" b="0" strike="noStrike" spc="-106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des</a:t>
            </a:r>
            <a:r>
              <a:rPr lang="fr-FR" sz="2800" b="0" strike="noStrike" spc="-106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besoins</a:t>
            </a:r>
            <a:r>
              <a:rPr lang="fr-FR" sz="2800" b="0" strike="noStrike" spc="-1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du</a:t>
            </a:r>
            <a:r>
              <a:rPr lang="fr-FR" sz="2800" b="0" strike="noStrike" spc="-94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bassin</a:t>
            </a:r>
            <a:r>
              <a:rPr lang="fr-FR" sz="2800" b="0" strike="noStrike" spc="-106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d’emploi</a:t>
            </a:r>
            <a:r>
              <a:rPr lang="fr-FR" sz="2800" b="0" strike="noStrike" spc="-1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ou</a:t>
            </a:r>
            <a:r>
              <a:rPr lang="fr-FR" sz="2800" b="0" strike="noStrike" spc="-1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transférables à</a:t>
            </a:r>
            <a:r>
              <a:rPr lang="fr-FR" sz="2800" b="0" strike="noStrike" spc="-66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d’autres</a:t>
            </a:r>
            <a:r>
              <a:rPr lang="fr-FR" sz="2800" b="0" strike="noStrike" spc="-66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métiers</a:t>
            </a:r>
            <a:r>
              <a:rPr lang="fr-FR" sz="2800" b="0" strike="noStrike" spc="-69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qui</a:t>
            </a:r>
            <a:r>
              <a:rPr lang="fr-FR" sz="2800" b="0" strike="noStrike" spc="-55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recrutent</a:t>
            </a:r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L’employeur</a:t>
            </a:r>
            <a:r>
              <a:rPr lang="fr-FR" sz="2800" b="0" strike="noStrike" spc="-55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doit</a:t>
            </a:r>
            <a:r>
              <a:rPr lang="fr-FR" sz="2800" b="0" strike="noStrike" spc="-55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démontrer</a:t>
            </a:r>
            <a:r>
              <a:rPr lang="fr-FR" sz="2800" b="0" strike="noStrike" spc="-49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une</a:t>
            </a:r>
            <a:r>
              <a:rPr lang="fr-FR" sz="2800" b="0" strike="noStrike" spc="-49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capacité</a:t>
            </a:r>
            <a:r>
              <a:rPr lang="fr-FR" sz="2800" b="0" strike="noStrike" spc="-49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à</a:t>
            </a:r>
            <a:r>
              <a:rPr lang="fr-FR" sz="2800" b="0" strike="noStrike" spc="-6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accompagner</a:t>
            </a:r>
            <a:r>
              <a:rPr lang="fr-FR" sz="2800" b="0" strike="noStrike" spc="-49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au</a:t>
            </a:r>
            <a:r>
              <a:rPr lang="fr-FR" sz="2800" b="0" strike="noStrike" spc="-55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quotidien</a:t>
            </a:r>
            <a:r>
              <a:rPr lang="fr-FR" sz="2800" b="0" strike="noStrike" spc="-55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la</a:t>
            </a:r>
            <a:r>
              <a:rPr lang="fr-FR" sz="2800" b="0" strike="noStrike" spc="-55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personne</a:t>
            </a:r>
            <a:r>
              <a:rPr lang="fr-FR" sz="2800" b="0" strike="noStrike" spc="-49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1" strike="noStrike" spc="-49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(tutorat)</a:t>
            </a:r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L’employeur</a:t>
            </a:r>
            <a:r>
              <a:rPr lang="fr-FR" sz="2800" b="0" strike="noStrike" spc="-199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doit</a:t>
            </a:r>
            <a:r>
              <a:rPr lang="fr-FR" sz="2800" b="0" strike="noStrike" spc="-19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permettre</a:t>
            </a:r>
            <a:r>
              <a:rPr lang="fr-FR" sz="2800" b="0" strike="noStrike" spc="-19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l’accès</a:t>
            </a:r>
            <a:r>
              <a:rPr lang="fr-FR" sz="2800" b="0" strike="noStrike" spc="-19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à</a:t>
            </a:r>
            <a:r>
              <a:rPr lang="fr-FR" sz="2800" b="1" strike="noStrike" spc="-197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la</a:t>
            </a:r>
            <a:r>
              <a:rPr lang="fr-FR" sz="2800" b="1" strike="noStrike" spc="-199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formation</a:t>
            </a:r>
            <a:r>
              <a:rPr lang="fr-FR" sz="2800" b="1" strike="noStrike" spc="-197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et</a:t>
            </a:r>
            <a:r>
              <a:rPr lang="fr-FR" sz="2800" b="1" strike="noStrike" spc="-19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à</a:t>
            </a:r>
            <a:r>
              <a:rPr lang="fr-FR" sz="2800" b="1" strike="noStrike" spc="-197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l’acquisition</a:t>
            </a:r>
            <a:r>
              <a:rPr lang="fr-FR" sz="2800" b="1" strike="noStrike" spc="-197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</a:t>
            </a:r>
            <a:r>
              <a:rPr lang="fr-FR" sz="2800" b="1" strike="noStrike" spc="-197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compétences</a:t>
            </a:r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Aft>
                <a:spcPts val="1417"/>
              </a:spcAft>
            </a:pPr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ustomShape 1"/>
          <p:cNvSpPr/>
          <p:nvPr/>
        </p:nvSpPr>
        <p:spPr>
          <a:xfrm>
            <a:off x="504000" y="301320"/>
            <a:ext cx="9070920" cy="126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fr-FR" sz="4400" b="1" strike="noStrike" spc="-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LE CONTRAT DE TRAVAIL</a:t>
            </a:r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7" name="CustomShape 2"/>
          <p:cNvSpPr/>
          <p:nvPr/>
        </p:nvSpPr>
        <p:spPr>
          <a:xfrm>
            <a:off x="504000" y="1769040"/>
            <a:ext cx="9070920" cy="5243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Contrat de droit privé, sous</a:t>
            </a:r>
            <a:r>
              <a:rPr lang="fr-FR" sz="2800" b="0" strike="noStrike" spc="-126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la</a:t>
            </a:r>
            <a:r>
              <a:rPr lang="fr-FR" sz="2800" b="0" strike="noStrike" spc="-114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forme</a:t>
            </a:r>
            <a:r>
              <a:rPr lang="fr-FR" sz="2800" b="0" strike="noStrike" spc="-114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</a:t>
            </a:r>
            <a:r>
              <a:rPr lang="fr-FR" sz="2800" b="0" strike="noStrike" spc="-13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CAE/CUI</a:t>
            </a:r>
            <a:r>
              <a:rPr lang="fr-FR" sz="2800" b="0" strike="noStrike" spc="-126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CDD de 12 mois (entre 9 et 12 mois en cas de circonstances particulières)</a:t>
            </a:r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26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Des</a:t>
            </a:r>
            <a:r>
              <a:rPr lang="fr-FR" sz="2800" b="0" strike="noStrike" spc="-197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26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renouvellements</a:t>
            </a:r>
            <a:r>
              <a:rPr lang="fr-FR" sz="2800" b="0" strike="noStrike" spc="-19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26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peuvent</a:t>
            </a:r>
            <a:r>
              <a:rPr lang="fr-FR" sz="2800" b="0" strike="noStrike" spc="-197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26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être</a:t>
            </a:r>
            <a:r>
              <a:rPr lang="fr-FR" sz="2800" b="0" strike="noStrike" spc="-19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26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accordés</a:t>
            </a:r>
            <a:r>
              <a:rPr lang="fr-FR" sz="2800" b="0" strike="noStrike" spc="-197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26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dans</a:t>
            </a:r>
            <a:r>
              <a:rPr lang="fr-FR" sz="2800" b="0" strike="noStrike" spc="-19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26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la</a:t>
            </a:r>
            <a:r>
              <a:rPr lang="fr-FR" sz="2800" b="0" strike="noStrike" spc="-197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26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limite</a:t>
            </a:r>
            <a:r>
              <a:rPr lang="fr-FR" sz="2800" b="0" strike="noStrike" spc="-19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26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</a:t>
            </a:r>
            <a:r>
              <a:rPr lang="fr-FR" sz="2800" b="0" strike="noStrike" spc="-199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26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24</a:t>
            </a:r>
            <a:r>
              <a:rPr lang="fr-FR" sz="2800" b="0" strike="noStrike" spc="-197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26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mois</a:t>
            </a:r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Des</a:t>
            </a:r>
            <a:r>
              <a:rPr lang="fr-FR" sz="2800" b="0" strike="noStrike" spc="-55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prolongations</a:t>
            </a:r>
            <a:r>
              <a:rPr lang="fr-FR" sz="2800" b="0" strike="noStrike" spc="-49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dérogatoires</a:t>
            </a:r>
            <a:r>
              <a:rPr lang="fr-FR" sz="2800" b="0" strike="noStrike" spc="-55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au-delà</a:t>
            </a:r>
            <a:r>
              <a:rPr lang="fr-FR" sz="2800" b="0" strike="noStrike" spc="-49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</a:t>
            </a:r>
            <a:r>
              <a:rPr lang="fr-FR" sz="2800" b="0" strike="noStrike" spc="-55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24</a:t>
            </a:r>
            <a:r>
              <a:rPr lang="fr-FR" sz="2800" b="0" strike="noStrike" spc="-49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mois</a:t>
            </a:r>
            <a:r>
              <a:rPr lang="fr-FR" sz="2800" b="0" strike="noStrike" spc="-55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restent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possibles</a:t>
            </a:r>
            <a:r>
              <a:rPr lang="fr-FR" sz="2800" b="0" strike="noStrike" spc="-4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dans des cas précis</a:t>
            </a:r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Temps plein ou temps partiel (20</a:t>
            </a:r>
            <a:r>
              <a:rPr lang="fr-FR" sz="2800" b="0" strike="noStrike" spc="-6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heures</a:t>
            </a:r>
            <a:r>
              <a:rPr lang="fr-FR" sz="2800" b="0" strike="noStrike" spc="-66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minima</a:t>
            </a:r>
            <a:r>
              <a:rPr lang="fr-FR" sz="2800" b="0" strike="noStrike" spc="-66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hebdomadaires</a:t>
            </a:r>
            <a:r>
              <a:rPr lang="fr-FR" sz="2800" b="0" strike="noStrike" spc="-66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sauf</a:t>
            </a:r>
            <a:r>
              <a:rPr lang="fr-FR" sz="2800" b="0" strike="noStrike" spc="-66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en</a:t>
            </a:r>
            <a:r>
              <a:rPr lang="fr-FR" sz="2800" b="0" strike="noStrike" spc="-6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cas</a:t>
            </a:r>
            <a:r>
              <a:rPr lang="fr-FR" sz="2800" b="0" strike="noStrike" spc="-66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</a:t>
            </a:r>
            <a:r>
              <a:rPr lang="fr-FR" sz="2800" b="0" strike="noStrike" spc="-66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difficultés</a:t>
            </a:r>
            <a:r>
              <a:rPr lang="fr-FR" sz="2800" b="0" strike="noStrike" spc="-55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particulièrement</a:t>
            </a:r>
            <a:r>
              <a:rPr lang="fr-FR" sz="2800" b="0" strike="noStrike" spc="-6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importantes de l’intéressé)</a:t>
            </a:r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Salaire au moins égal à la valeur du SMIC</a:t>
            </a:r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ustomShape 1"/>
          <p:cNvSpPr/>
          <p:nvPr/>
        </p:nvSpPr>
        <p:spPr>
          <a:xfrm>
            <a:off x="504000" y="301320"/>
            <a:ext cx="9070920" cy="126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fr-FR" sz="4400" b="1" strike="noStrike" spc="-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FORMATIONS POSSIBLES</a:t>
            </a:r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9" name="CustomShape 2"/>
          <p:cNvSpPr/>
          <p:nvPr/>
        </p:nvSpPr>
        <p:spPr>
          <a:xfrm>
            <a:off x="504000" y="1769040"/>
            <a:ext cx="9070920" cy="4464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Actions de remise à niveau</a:t>
            </a:r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Acquisition des savoirs de base</a:t>
            </a:r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Adaptation au poste de travail</a:t>
            </a:r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Acquisition de nouvelles compétences</a:t>
            </a:r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Formation pré-qualifiante ou qualifiante</a:t>
            </a:r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Les</a:t>
            </a:r>
            <a:r>
              <a:rPr lang="fr-FR" sz="2800" b="0" strike="noStrike" spc="-14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engagements</a:t>
            </a:r>
            <a:r>
              <a:rPr lang="fr-FR" sz="2800" b="1" strike="noStrike" spc="-134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de</a:t>
            </a:r>
            <a:r>
              <a:rPr lang="fr-FR" sz="2800" b="1" strike="noStrike" spc="-14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l’employeur</a:t>
            </a:r>
            <a:r>
              <a:rPr lang="fr-FR" sz="2800" b="0" strike="noStrike" spc="-14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en</a:t>
            </a:r>
            <a:r>
              <a:rPr lang="fr-FR" sz="2800" b="0" strike="noStrike" spc="-145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matière</a:t>
            </a:r>
            <a:r>
              <a:rPr lang="fr-FR" sz="2800" b="0" strike="noStrike" spc="-14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d’accompagnement</a:t>
            </a:r>
            <a:r>
              <a:rPr lang="fr-FR" sz="2800" b="0" strike="noStrike" spc="-14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et</a:t>
            </a:r>
            <a:r>
              <a:rPr lang="fr-FR" sz="2800" b="0" strike="noStrike" spc="-134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de</a:t>
            </a:r>
            <a:r>
              <a:rPr lang="fr-FR" sz="2800" b="0" strike="noStrike" spc="-14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formation</a:t>
            </a:r>
            <a:r>
              <a:rPr lang="fr-FR" sz="2800" b="0" strike="noStrike" spc="-14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sont déclinés</a:t>
            </a:r>
            <a:r>
              <a:rPr lang="fr-FR" sz="2800" b="0" strike="noStrike" spc="-14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dans</a:t>
            </a:r>
            <a:r>
              <a:rPr lang="fr-FR" sz="2800" b="0" strike="noStrike" spc="-134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le</a:t>
            </a:r>
            <a:r>
              <a:rPr lang="fr-FR" sz="2800" b="0" strike="noStrike" spc="-14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nouveau</a:t>
            </a:r>
            <a:r>
              <a:rPr lang="fr-FR" sz="2800" b="0" strike="noStrike" spc="-14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Cerfa,</a:t>
            </a:r>
            <a:r>
              <a:rPr lang="fr-FR" sz="2800" b="0" strike="noStrike" spc="-134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sous</a:t>
            </a:r>
            <a:r>
              <a:rPr lang="fr-FR" sz="2800" b="0" strike="noStrike" spc="-14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la</a:t>
            </a:r>
            <a:r>
              <a:rPr lang="fr-FR" sz="2800" b="0" strike="noStrike" spc="-14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forme</a:t>
            </a:r>
            <a:r>
              <a:rPr lang="fr-FR" sz="2800" b="0" strike="noStrike" spc="-134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de</a:t>
            </a:r>
            <a:r>
              <a:rPr lang="fr-FR" sz="2800" b="0" strike="noStrike" spc="-134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compétences</a:t>
            </a:r>
            <a:r>
              <a:rPr lang="fr-FR" sz="2800" b="0" strike="noStrike" spc="-14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à</a:t>
            </a:r>
            <a:r>
              <a:rPr lang="fr-FR" sz="2800" b="0" strike="noStrike" spc="-134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développer</a:t>
            </a:r>
            <a:r>
              <a:rPr lang="fr-FR" sz="2800" b="0" strike="noStrike" spc="-14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(savoir-faire, savoir</a:t>
            </a:r>
            <a:r>
              <a:rPr lang="fr-FR" sz="2800" b="0" strike="noStrike" spc="-46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et</a:t>
            </a:r>
            <a:r>
              <a:rPr lang="fr-FR" sz="2800" b="0" strike="noStrike" spc="-46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savoir-être)</a:t>
            </a:r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504000" y="301320"/>
            <a:ext cx="9070920" cy="126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fr-FR" sz="4400" b="1" strike="noStrike" spc="-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SUIVI</a:t>
            </a:r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CustomShape 2"/>
          <p:cNvSpPr/>
          <p:nvPr/>
        </p:nvSpPr>
        <p:spPr>
          <a:xfrm>
            <a:off x="451800" y="1612440"/>
            <a:ext cx="9070920" cy="5537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Diagnostic global</a:t>
            </a:r>
            <a:r>
              <a:rPr lang="fr-FR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de la situation du demandeur d’emploi réalisé par le prescripteur</a:t>
            </a:r>
            <a:endParaRPr lang="fr-FR" sz="2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L’agent en PEC bénéficie tout au long de son contrat d’un accompagnement de son conseiller référent articulé autour de </a:t>
            </a:r>
            <a:r>
              <a:rPr lang="fr-FR" sz="2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trois phases complémentaires</a:t>
            </a:r>
            <a:r>
              <a:rPr lang="fr-FR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:</a:t>
            </a:r>
            <a:endParaRPr lang="fr-FR" sz="2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un entretien tripartite (référent prescripteur / employeur / futur agent) au moment de la signature de la demande d’aide : formalisation des engagements et déclinaison des compétences que le poste doit permettre d’acquérir</a:t>
            </a:r>
            <a:endParaRPr lang="fr-FR" sz="2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un</a:t>
            </a:r>
            <a:r>
              <a:rPr lang="fr-FR" sz="2600" b="0" strike="noStrike" spc="-94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suivi</a:t>
            </a:r>
            <a:r>
              <a:rPr lang="fr-FR" sz="2600" b="0" strike="noStrike" spc="-92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dématérialisé</a:t>
            </a:r>
            <a:r>
              <a:rPr lang="fr-FR" sz="2600" b="0" strike="noStrike" spc="-92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durant</a:t>
            </a:r>
            <a:r>
              <a:rPr lang="fr-FR" sz="2600" b="0" strike="noStrike" spc="-92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le</a:t>
            </a:r>
            <a:r>
              <a:rPr lang="fr-FR" sz="2600" b="0" strike="noStrike" spc="-92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contrat</a:t>
            </a:r>
            <a:r>
              <a:rPr lang="fr-FR" sz="2600" b="0" strike="noStrike" spc="-94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qui</a:t>
            </a:r>
            <a:r>
              <a:rPr lang="fr-FR" sz="2600" b="0" strike="noStrike" spc="-94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peut</a:t>
            </a:r>
            <a:r>
              <a:rPr lang="fr-FR" sz="2600" b="0" strike="noStrike" spc="-92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prendre</a:t>
            </a:r>
            <a:r>
              <a:rPr lang="fr-FR" sz="2600" b="0" strike="noStrike" spc="-86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la</a:t>
            </a:r>
            <a:r>
              <a:rPr lang="fr-FR" sz="2600" b="0" strike="noStrike" spc="-94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forme</a:t>
            </a:r>
            <a:r>
              <a:rPr lang="fr-FR" sz="2600" b="0" strike="noStrike" spc="-92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d’un</a:t>
            </a:r>
            <a:r>
              <a:rPr lang="fr-FR" sz="2600" b="0" strike="noStrike" spc="-92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livret</a:t>
            </a:r>
            <a:r>
              <a:rPr lang="fr-FR" sz="2600" b="0" strike="noStrike" spc="-94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de</a:t>
            </a:r>
            <a:r>
              <a:rPr lang="fr-FR" sz="2600" b="0" strike="noStrike" spc="-92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suivi dématérialisé</a:t>
            </a:r>
            <a:endParaRPr lang="fr-FR" sz="2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un</a:t>
            </a:r>
            <a:r>
              <a:rPr lang="fr-FR" sz="2600" b="0" strike="noStrike" spc="-126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entretien</a:t>
            </a:r>
            <a:r>
              <a:rPr lang="fr-FR" sz="2600" b="0" strike="noStrike" spc="-114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de</a:t>
            </a:r>
            <a:r>
              <a:rPr lang="fr-FR" sz="2600" b="0" strike="noStrike" spc="-12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sortie,</a:t>
            </a:r>
            <a:r>
              <a:rPr lang="fr-FR" sz="2600" b="0" strike="noStrike" spc="-12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en</a:t>
            </a:r>
            <a:r>
              <a:rPr lang="fr-FR" sz="2600" b="0" strike="noStrike" spc="-12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cas</a:t>
            </a:r>
            <a:r>
              <a:rPr lang="fr-FR" sz="2600" b="0" strike="noStrike" spc="-12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de</a:t>
            </a:r>
            <a:r>
              <a:rPr lang="fr-FR" sz="2600" b="0" strike="noStrike" spc="-114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besoin,</a:t>
            </a:r>
            <a:r>
              <a:rPr lang="fr-FR" sz="2600" b="0" strike="noStrike" spc="-12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1</a:t>
            </a:r>
            <a:r>
              <a:rPr lang="fr-FR" sz="2600" b="0" strike="noStrike" spc="-12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à</a:t>
            </a:r>
            <a:r>
              <a:rPr lang="fr-FR" sz="2600" b="0" strike="noStrike" spc="-126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3</a:t>
            </a:r>
            <a:r>
              <a:rPr lang="fr-FR" sz="2600" b="0" strike="noStrike" spc="-12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mois</a:t>
            </a:r>
            <a:r>
              <a:rPr lang="fr-FR" sz="2600" b="0" strike="noStrike" spc="-126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avant</a:t>
            </a:r>
            <a:r>
              <a:rPr lang="fr-FR" sz="2600" b="0" strike="noStrike" spc="-12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la</a:t>
            </a:r>
            <a:r>
              <a:rPr lang="fr-FR" sz="2600" b="0" strike="noStrike" spc="-12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fin</a:t>
            </a:r>
            <a:r>
              <a:rPr lang="fr-FR" sz="2600" b="0" strike="noStrike" spc="-126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du</a:t>
            </a:r>
            <a:r>
              <a:rPr lang="fr-FR" sz="2600" b="0" strike="noStrike" spc="-126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</a:t>
            </a:r>
            <a:r>
              <a:rPr lang="fr-FR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contrat</a:t>
            </a:r>
            <a:endParaRPr lang="fr-FR" sz="2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ustomShape 1"/>
          <p:cNvSpPr/>
          <p:nvPr/>
        </p:nvSpPr>
        <p:spPr>
          <a:xfrm>
            <a:off x="504000" y="301320"/>
            <a:ext cx="9070920" cy="126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fr-FR" sz="4400" b="1" strike="noStrike" spc="-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AIDE FINANCIÈRE</a:t>
            </a:r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3" name="CustomShape 2"/>
          <p:cNvSpPr/>
          <p:nvPr/>
        </p:nvSpPr>
        <p:spPr>
          <a:xfrm>
            <a:off x="504000" y="1769040"/>
            <a:ext cx="9070920" cy="5638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Aide</a:t>
            </a:r>
            <a:r>
              <a:rPr lang="fr-FR" sz="2800" b="0" strike="noStrike" spc="-16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</a:t>
            </a:r>
            <a:r>
              <a:rPr lang="fr-FR" sz="2800" b="0" strike="noStrike" spc="-18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l’État</a:t>
            </a:r>
            <a:r>
              <a:rPr lang="fr-FR" sz="2800" b="0" strike="noStrike" spc="-165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accordée</a:t>
            </a:r>
            <a:r>
              <a:rPr lang="fr-FR" sz="2800" b="0" strike="noStrike" spc="-17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pour</a:t>
            </a:r>
            <a:r>
              <a:rPr lang="fr-FR" sz="2800" b="0" strike="noStrike" spc="-18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une</a:t>
            </a:r>
            <a:r>
              <a:rPr lang="fr-FR" sz="2800" b="0" strike="noStrike" spc="-165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période</a:t>
            </a:r>
            <a:r>
              <a:rPr lang="fr-FR" sz="2800" b="0" strike="noStrike" spc="-16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</a:t>
            </a:r>
            <a:r>
              <a:rPr lang="fr-FR" sz="2800" b="0" strike="noStrike" spc="-18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12 mois</a:t>
            </a:r>
            <a:r>
              <a:rPr lang="fr-FR" sz="2800" b="0" strike="noStrike" spc="-165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maximum</a:t>
            </a:r>
            <a:r>
              <a:rPr lang="fr-FR" sz="2800" b="0" strike="noStrike" spc="-18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et</a:t>
            </a:r>
            <a:r>
              <a:rPr lang="fr-FR" sz="2800" b="0" strike="noStrike" spc="-165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une</a:t>
            </a:r>
            <a:r>
              <a:rPr lang="fr-FR" sz="2800" b="0" strike="noStrike" spc="-16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durée</a:t>
            </a:r>
            <a:r>
              <a:rPr lang="fr-FR" sz="2800" b="0" strike="noStrike" spc="-18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</a:t>
            </a:r>
            <a:r>
              <a:rPr lang="fr-FR" sz="2800" b="0" strike="noStrike" spc="-17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20 heures hebdomadaires</a:t>
            </a:r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Aft>
                <a:spcPts val="1417"/>
              </a:spcAft>
            </a:pPr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Le montant de l'aide est de 50%</a:t>
            </a:r>
            <a:r>
              <a:rPr lang="fr-FR" sz="2800" b="0" strike="noStrike" spc="-8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du</a:t>
            </a:r>
            <a:r>
              <a:rPr lang="fr-FR" sz="2800" b="0" strike="noStrike" spc="-75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taux</a:t>
            </a:r>
            <a:r>
              <a:rPr lang="fr-FR" sz="2800" b="0" strike="noStrike" spc="-66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horaire</a:t>
            </a:r>
            <a:r>
              <a:rPr lang="fr-FR" sz="2800" b="0" strike="noStrike" spc="-69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brut</a:t>
            </a:r>
            <a:r>
              <a:rPr lang="fr-FR" sz="2800" b="0" strike="noStrike" spc="-8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du</a:t>
            </a:r>
            <a:r>
              <a:rPr lang="fr-FR" sz="2800" b="0" strike="noStrike" spc="-66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SMIC</a:t>
            </a:r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Aft>
                <a:spcPts val="1417"/>
              </a:spcAft>
            </a:pPr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Exonération de</a:t>
            </a:r>
            <a:r>
              <a:rPr lang="fr-FR" sz="2800" b="0" strike="noStrike" spc="-154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la</a:t>
            </a:r>
            <a:r>
              <a:rPr lang="fr-FR" sz="2800" b="0" strike="noStrike" spc="-154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part</a:t>
            </a:r>
            <a:r>
              <a:rPr lang="fr-FR" sz="2800" b="0" strike="noStrike" spc="-154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patronale</a:t>
            </a:r>
            <a:r>
              <a:rPr lang="fr-FR" sz="2800" b="0" strike="noStrike" spc="-154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</a:t>
            </a:r>
            <a:r>
              <a:rPr lang="fr-FR" sz="2800" b="0" strike="noStrike" spc="-154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cotisations</a:t>
            </a:r>
            <a:r>
              <a:rPr lang="fr-FR" sz="2800" b="0" strike="noStrike" spc="-16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et</a:t>
            </a:r>
            <a:r>
              <a:rPr lang="fr-FR" sz="2800" b="0" strike="noStrike" spc="-154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contributions</a:t>
            </a:r>
            <a:r>
              <a:rPr lang="fr-FR" sz="2800" b="0" strike="noStrike" spc="-16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</a:t>
            </a:r>
            <a:r>
              <a:rPr lang="fr-FR" sz="2800" b="0" strike="noStrike" spc="-154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sécurité</a:t>
            </a:r>
            <a:r>
              <a:rPr lang="fr-FR" sz="2800" b="0" strike="noStrike" spc="-15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sociale</a:t>
            </a:r>
            <a:r>
              <a:rPr lang="fr-FR" sz="2800" b="0" strike="noStrike" spc="-154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dues</a:t>
            </a:r>
            <a:r>
              <a:rPr lang="fr-FR" sz="2800" b="0" strike="noStrike" spc="-15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au</a:t>
            </a:r>
            <a:r>
              <a:rPr lang="fr-FR" sz="2800" b="0" strike="noStrike" spc="-16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titre</a:t>
            </a:r>
            <a:r>
              <a:rPr lang="fr-FR" sz="2800" b="0" strike="noStrike" spc="-15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des</a:t>
            </a:r>
            <a:r>
              <a:rPr lang="fr-FR" sz="2800" b="0" strike="noStrike" spc="-154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assurances sociales</a:t>
            </a:r>
            <a:r>
              <a:rPr lang="fr-FR" sz="2800" b="0" strike="noStrike" spc="-205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et</a:t>
            </a:r>
            <a:r>
              <a:rPr lang="fr-FR" sz="2800" b="0" strike="noStrike" spc="-205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des</a:t>
            </a:r>
            <a:r>
              <a:rPr lang="fr-FR" sz="2800" b="0" strike="noStrike" spc="-205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allocations</a:t>
            </a:r>
            <a:r>
              <a:rPr lang="fr-FR" sz="2800" b="0" strike="noStrike" spc="-21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familiales,</a:t>
            </a:r>
            <a:r>
              <a:rPr lang="fr-FR" sz="2800" b="0" strike="noStrike" spc="-21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dans</a:t>
            </a:r>
            <a:r>
              <a:rPr lang="fr-FR" sz="2800" b="0" strike="noStrike" spc="-205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la</a:t>
            </a:r>
            <a:r>
              <a:rPr lang="fr-FR" sz="2800" b="0" strike="noStrike" spc="-199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limite</a:t>
            </a:r>
            <a:r>
              <a:rPr lang="fr-FR" sz="2800" b="0" strike="noStrike" spc="-205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d'un</a:t>
            </a:r>
            <a:r>
              <a:rPr lang="fr-FR" sz="2800" b="0" strike="noStrike" spc="-199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montant</a:t>
            </a:r>
            <a:r>
              <a:rPr lang="fr-FR" sz="2800" b="0" strike="noStrike" spc="-205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</a:t>
            </a:r>
            <a:r>
              <a:rPr lang="fr-FR" sz="2800" b="0" strike="noStrike" spc="-21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rémunération</a:t>
            </a:r>
            <a:r>
              <a:rPr lang="fr-FR" sz="2800" b="0" strike="noStrike" spc="-205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égal</a:t>
            </a:r>
            <a:r>
              <a:rPr lang="fr-FR" sz="2800" b="0" strike="noStrike" spc="-205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au</a:t>
            </a:r>
            <a:r>
              <a:rPr lang="fr-FR" sz="2800" b="0" strike="noStrike" spc="-205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SMIC</a:t>
            </a:r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1260000" y="3177720"/>
            <a:ext cx="7493760" cy="60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fr-FR" sz="3600" b="1" strike="noStrike" spc="-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MERCI POUR VOTRE ATTENTION</a:t>
            </a:r>
            <a:endParaRPr lang="fr-FR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401</Words>
  <Application>Microsoft Office PowerPoint</Application>
  <PresentationFormat>Personnalisé</PresentationFormat>
  <Paragraphs>52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9</vt:i4>
      </vt:variant>
    </vt:vector>
  </HeadingPairs>
  <TitlesOfParts>
    <vt:vector size="18" baseType="lpstr">
      <vt:lpstr>Arial Unicode MS</vt:lpstr>
      <vt:lpstr>Arial</vt:lpstr>
      <vt:lpstr>DejaVu Sans</vt:lpstr>
      <vt:lpstr>Symbol</vt:lpstr>
      <vt:lpstr>Times New Roman</vt:lpstr>
      <vt:lpstr>Wingdings</vt:lpstr>
      <vt:lpstr>Office Theme</vt:lpstr>
      <vt:lpstr>Office Theme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SYLVIE</dc:creator>
  <dc:description/>
  <cp:lastModifiedBy>SYLVIE</cp:lastModifiedBy>
  <cp:revision>2</cp:revision>
  <dcterms:created xsi:type="dcterms:W3CDTF">2018-06-19T09:21:14Z</dcterms:created>
  <dcterms:modified xsi:type="dcterms:W3CDTF">2018-06-19T12:25:50Z</dcterms:modified>
  <dc:language>fr-FR</dc:language>
</cp:coreProperties>
</file>