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305" r:id="rId7"/>
    <p:sldId id="306" r:id="rId8"/>
    <p:sldId id="307" r:id="rId9"/>
    <p:sldId id="267" r:id="rId10"/>
    <p:sldId id="268" r:id="rId11"/>
    <p:sldId id="299" r:id="rId12"/>
    <p:sldId id="272" r:id="rId13"/>
    <p:sldId id="273" r:id="rId14"/>
    <p:sldId id="260" r:id="rId15"/>
    <p:sldId id="274" r:id="rId16"/>
    <p:sldId id="275" r:id="rId17"/>
    <p:sldId id="276" r:id="rId18"/>
    <p:sldId id="277" r:id="rId19"/>
    <p:sldId id="278" r:id="rId20"/>
    <p:sldId id="279" r:id="rId21"/>
    <p:sldId id="308" r:id="rId22"/>
    <p:sldId id="280" r:id="rId23"/>
    <p:sldId id="261" r:id="rId24"/>
    <p:sldId id="281" r:id="rId25"/>
    <p:sldId id="282" r:id="rId26"/>
    <p:sldId id="283" r:id="rId27"/>
    <p:sldId id="284" r:id="rId28"/>
    <p:sldId id="285" r:id="rId29"/>
    <p:sldId id="286" r:id="rId30"/>
    <p:sldId id="287" r:id="rId31"/>
    <p:sldId id="288" r:id="rId32"/>
    <p:sldId id="309" r:id="rId33"/>
    <p:sldId id="262" r:id="rId34"/>
    <p:sldId id="289" r:id="rId35"/>
    <p:sldId id="290" r:id="rId36"/>
    <p:sldId id="291" r:id="rId37"/>
    <p:sldId id="292" r:id="rId38"/>
    <p:sldId id="310" r:id="rId39"/>
    <p:sldId id="311" r:id="rId40"/>
    <p:sldId id="263" r:id="rId41"/>
    <p:sldId id="294" r:id="rId42"/>
    <p:sldId id="295" r:id="rId43"/>
    <p:sldId id="296" r:id="rId44"/>
    <p:sldId id="297" r:id="rId45"/>
    <p:sldId id="264" r:id="rId46"/>
    <p:sldId id="301" r:id="rId47"/>
    <p:sldId id="300" r:id="rId48"/>
    <p:sldId id="302" r:id="rId49"/>
    <p:sldId id="304" r:id="rId50"/>
    <p:sldId id="303" r:id="rId51"/>
    <p:sldId id="298" r:id="rId5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E551C8-225A-4BCA-BD27-65F88F67333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1417563-4513-4733-8608-58071FDB13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4F94EBE-D2D6-49DF-8AAA-1BCB926AB66F}"/>
              </a:ext>
            </a:extLst>
          </p:cNvPr>
          <p:cNvSpPr>
            <a:spLocks noGrp="1"/>
          </p:cNvSpPr>
          <p:nvPr>
            <p:ph type="dt" sz="half" idx="10"/>
          </p:nvPr>
        </p:nvSpPr>
        <p:spPr/>
        <p:txBody>
          <a:bodyPr/>
          <a:lstStyle/>
          <a:p>
            <a:fld id="{16AA059B-47FE-4B5F-A06B-56D8DAD7750B}" type="datetimeFigureOut">
              <a:rPr lang="fr-FR" smtClean="0"/>
              <a:t>01/09/2020</a:t>
            </a:fld>
            <a:endParaRPr lang="fr-FR"/>
          </a:p>
        </p:txBody>
      </p:sp>
      <p:sp>
        <p:nvSpPr>
          <p:cNvPr id="5" name="Espace réservé du pied de page 4">
            <a:extLst>
              <a:ext uri="{FF2B5EF4-FFF2-40B4-BE49-F238E27FC236}">
                <a16:creationId xmlns:a16="http://schemas.microsoft.com/office/drawing/2014/main" id="{556EE513-9F76-496E-8C18-E789516199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7134186-0203-41AC-B1A5-47CF13BFF0E3}"/>
              </a:ext>
            </a:extLst>
          </p:cNvPr>
          <p:cNvSpPr>
            <a:spLocks noGrp="1"/>
          </p:cNvSpPr>
          <p:nvPr>
            <p:ph type="sldNum" sz="quarter" idx="12"/>
          </p:nvPr>
        </p:nvSpPr>
        <p:spPr/>
        <p:txBody>
          <a:bodyPr/>
          <a:lstStyle/>
          <a:p>
            <a:fld id="{D7AA694A-8E07-4963-97C7-0BB3A09D570F}" type="slidenum">
              <a:rPr lang="fr-FR" smtClean="0"/>
              <a:t>‹N°›</a:t>
            </a:fld>
            <a:endParaRPr lang="fr-FR"/>
          </a:p>
        </p:txBody>
      </p:sp>
    </p:spTree>
    <p:extLst>
      <p:ext uri="{BB962C8B-B14F-4D97-AF65-F5344CB8AC3E}">
        <p14:creationId xmlns:p14="http://schemas.microsoft.com/office/powerpoint/2010/main" val="395949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CBB3E8-5AB2-4A6C-827F-69BDBF2FE90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3EEC442-D52F-4064-9366-649ACBE42E4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7CF30DB-C1E8-4AC5-B5BA-D122E511FEBA}"/>
              </a:ext>
            </a:extLst>
          </p:cNvPr>
          <p:cNvSpPr>
            <a:spLocks noGrp="1"/>
          </p:cNvSpPr>
          <p:nvPr>
            <p:ph type="dt" sz="half" idx="10"/>
          </p:nvPr>
        </p:nvSpPr>
        <p:spPr/>
        <p:txBody>
          <a:bodyPr/>
          <a:lstStyle/>
          <a:p>
            <a:fld id="{16AA059B-47FE-4B5F-A06B-56D8DAD7750B}" type="datetimeFigureOut">
              <a:rPr lang="fr-FR" smtClean="0"/>
              <a:t>01/09/2020</a:t>
            </a:fld>
            <a:endParaRPr lang="fr-FR"/>
          </a:p>
        </p:txBody>
      </p:sp>
      <p:sp>
        <p:nvSpPr>
          <p:cNvPr id="5" name="Espace réservé du pied de page 4">
            <a:extLst>
              <a:ext uri="{FF2B5EF4-FFF2-40B4-BE49-F238E27FC236}">
                <a16:creationId xmlns:a16="http://schemas.microsoft.com/office/drawing/2014/main" id="{DD5254F9-95BD-4121-A44A-A3C566277CF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654B00-2A46-4C21-9A60-1CFFC9879A8E}"/>
              </a:ext>
            </a:extLst>
          </p:cNvPr>
          <p:cNvSpPr>
            <a:spLocks noGrp="1"/>
          </p:cNvSpPr>
          <p:nvPr>
            <p:ph type="sldNum" sz="quarter" idx="12"/>
          </p:nvPr>
        </p:nvSpPr>
        <p:spPr/>
        <p:txBody>
          <a:bodyPr/>
          <a:lstStyle/>
          <a:p>
            <a:fld id="{D7AA694A-8E07-4963-97C7-0BB3A09D570F}" type="slidenum">
              <a:rPr lang="fr-FR" smtClean="0"/>
              <a:t>‹N°›</a:t>
            </a:fld>
            <a:endParaRPr lang="fr-FR"/>
          </a:p>
        </p:txBody>
      </p:sp>
    </p:spTree>
    <p:extLst>
      <p:ext uri="{BB962C8B-B14F-4D97-AF65-F5344CB8AC3E}">
        <p14:creationId xmlns:p14="http://schemas.microsoft.com/office/powerpoint/2010/main" val="2146765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CA694B2-4AD6-476D-9545-3B966E9095D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C8C67AD-FEF5-4226-A7D9-BC2DDBC21C0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79618D-814F-44F5-B1E4-26C524D02478}"/>
              </a:ext>
            </a:extLst>
          </p:cNvPr>
          <p:cNvSpPr>
            <a:spLocks noGrp="1"/>
          </p:cNvSpPr>
          <p:nvPr>
            <p:ph type="dt" sz="half" idx="10"/>
          </p:nvPr>
        </p:nvSpPr>
        <p:spPr/>
        <p:txBody>
          <a:bodyPr/>
          <a:lstStyle/>
          <a:p>
            <a:fld id="{16AA059B-47FE-4B5F-A06B-56D8DAD7750B}" type="datetimeFigureOut">
              <a:rPr lang="fr-FR" smtClean="0"/>
              <a:t>01/09/2020</a:t>
            </a:fld>
            <a:endParaRPr lang="fr-FR"/>
          </a:p>
        </p:txBody>
      </p:sp>
      <p:sp>
        <p:nvSpPr>
          <p:cNvPr id="5" name="Espace réservé du pied de page 4">
            <a:extLst>
              <a:ext uri="{FF2B5EF4-FFF2-40B4-BE49-F238E27FC236}">
                <a16:creationId xmlns:a16="http://schemas.microsoft.com/office/drawing/2014/main" id="{E9531454-E96E-4643-A829-89B1C8B765C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BB4452-D0AA-42A5-A087-5DAA4C628250}"/>
              </a:ext>
            </a:extLst>
          </p:cNvPr>
          <p:cNvSpPr>
            <a:spLocks noGrp="1"/>
          </p:cNvSpPr>
          <p:nvPr>
            <p:ph type="sldNum" sz="quarter" idx="12"/>
          </p:nvPr>
        </p:nvSpPr>
        <p:spPr/>
        <p:txBody>
          <a:bodyPr/>
          <a:lstStyle/>
          <a:p>
            <a:fld id="{D7AA694A-8E07-4963-97C7-0BB3A09D570F}" type="slidenum">
              <a:rPr lang="fr-FR" smtClean="0"/>
              <a:t>‹N°›</a:t>
            </a:fld>
            <a:endParaRPr lang="fr-FR"/>
          </a:p>
        </p:txBody>
      </p:sp>
    </p:spTree>
    <p:extLst>
      <p:ext uri="{BB962C8B-B14F-4D97-AF65-F5344CB8AC3E}">
        <p14:creationId xmlns:p14="http://schemas.microsoft.com/office/powerpoint/2010/main" val="231492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C63AC-7D69-4084-AE0B-C08B6FB8794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3FD1ACE-0990-46E8-AEB2-F1B3A68E230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3C5679-D7AD-44E5-8DC1-BCEE631DD5B5}"/>
              </a:ext>
            </a:extLst>
          </p:cNvPr>
          <p:cNvSpPr>
            <a:spLocks noGrp="1"/>
          </p:cNvSpPr>
          <p:nvPr>
            <p:ph type="dt" sz="half" idx="10"/>
          </p:nvPr>
        </p:nvSpPr>
        <p:spPr/>
        <p:txBody>
          <a:bodyPr/>
          <a:lstStyle/>
          <a:p>
            <a:fld id="{16AA059B-47FE-4B5F-A06B-56D8DAD7750B}" type="datetimeFigureOut">
              <a:rPr lang="fr-FR" smtClean="0"/>
              <a:t>01/09/2020</a:t>
            </a:fld>
            <a:endParaRPr lang="fr-FR"/>
          </a:p>
        </p:txBody>
      </p:sp>
      <p:sp>
        <p:nvSpPr>
          <p:cNvPr id="5" name="Espace réservé du pied de page 4">
            <a:extLst>
              <a:ext uri="{FF2B5EF4-FFF2-40B4-BE49-F238E27FC236}">
                <a16:creationId xmlns:a16="http://schemas.microsoft.com/office/drawing/2014/main" id="{AA3F71B8-57E5-442E-AE5C-7F103D6CDE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5B25DBC-6C03-4BC0-BFCD-588D0019F263}"/>
              </a:ext>
            </a:extLst>
          </p:cNvPr>
          <p:cNvSpPr>
            <a:spLocks noGrp="1"/>
          </p:cNvSpPr>
          <p:nvPr>
            <p:ph type="sldNum" sz="quarter" idx="12"/>
          </p:nvPr>
        </p:nvSpPr>
        <p:spPr/>
        <p:txBody>
          <a:bodyPr/>
          <a:lstStyle/>
          <a:p>
            <a:fld id="{D7AA694A-8E07-4963-97C7-0BB3A09D570F}" type="slidenum">
              <a:rPr lang="fr-FR" smtClean="0"/>
              <a:t>‹N°›</a:t>
            </a:fld>
            <a:endParaRPr lang="fr-FR"/>
          </a:p>
        </p:txBody>
      </p:sp>
    </p:spTree>
    <p:extLst>
      <p:ext uri="{BB962C8B-B14F-4D97-AF65-F5344CB8AC3E}">
        <p14:creationId xmlns:p14="http://schemas.microsoft.com/office/powerpoint/2010/main" val="2343571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10527E-0AA1-4859-9F25-EE1C227121C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0D47626-7441-4EAE-9F86-FBE28395AB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B768F6B-8047-493E-B563-A3D0AA348ACA}"/>
              </a:ext>
            </a:extLst>
          </p:cNvPr>
          <p:cNvSpPr>
            <a:spLocks noGrp="1"/>
          </p:cNvSpPr>
          <p:nvPr>
            <p:ph type="dt" sz="half" idx="10"/>
          </p:nvPr>
        </p:nvSpPr>
        <p:spPr/>
        <p:txBody>
          <a:bodyPr/>
          <a:lstStyle/>
          <a:p>
            <a:fld id="{16AA059B-47FE-4B5F-A06B-56D8DAD7750B}" type="datetimeFigureOut">
              <a:rPr lang="fr-FR" smtClean="0"/>
              <a:t>01/09/2020</a:t>
            </a:fld>
            <a:endParaRPr lang="fr-FR"/>
          </a:p>
        </p:txBody>
      </p:sp>
      <p:sp>
        <p:nvSpPr>
          <p:cNvPr id="5" name="Espace réservé du pied de page 4">
            <a:extLst>
              <a:ext uri="{FF2B5EF4-FFF2-40B4-BE49-F238E27FC236}">
                <a16:creationId xmlns:a16="http://schemas.microsoft.com/office/drawing/2014/main" id="{B7FA5C2D-BE94-41E4-A531-4525003804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5E11F8-872F-405C-8050-CCDF3E76A28D}"/>
              </a:ext>
            </a:extLst>
          </p:cNvPr>
          <p:cNvSpPr>
            <a:spLocks noGrp="1"/>
          </p:cNvSpPr>
          <p:nvPr>
            <p:ph type="sldNum" sz="quarter" idx="12"/>
          </p:nvPr>
        </p:nvSpPr>
        <p:spPr/>
        <p:txBody>
          <a:bodyPr/>
          <a:lstStyle/>
          <a:p>
            <a:fld id="{D7AA694A-8E07-4963-97C7-0BB3A09D570F}" type="slidenum">
              <a:rPr lang="fr-FR" smtClean="0"/>
              <a:t>‹N°›</a:t>
            </a:fld>
            <a:endParaRPr lang="fr-FR"/>
          </a:p>
        </p:txBody>
      </p:sp>
    </p:spTree>
    <p:extLst>
      <p:ext uri="{BB962C8B-B14F-4D97-AF65-F5344CB8AC3E}">
        <p14:creationId xmlns:p14="http://schemas.microsoft.com/office/powerpoint/2010/main" val="347356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EAD35C-42BB-4A9E-BE38-32C8E317601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E4F401A-026C-4FF7-A2E2-B068E05B16D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E87179-2566-42EF-9339-C21429C97DD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01AC14D-34F5-48B9-9A88-FE58467B9ABB}"/>
              </a:ext>
            </a:extLst>
          </p:cNvPr>
          <p:cNvSpPr>
            <a:spLocks noGrp="1"/>
          </p:cNvSpPr>
          <p:nvPr>
            <p:ph type="dt" sz="half" idx="10"/>
          </p:nvPr>
        </p:nvSpPr>
        <p:spPr/>
        <p:txBody>
          <a:bodyPr/>
          <a:lstStyle/>
          <a:p>
            <a:fld id="{16AA059B-47FE-4B5F-A06B-56D8DAD7750B}" type="datetimeFigureOut">
              <a:rPr lang="fr-FR" smtClean="0"/>
              <a:t>01/09/2020</a:t>
            </a:fld>
            <a:endParaRPr lang="fr-FR"/>
          </a:p>
        </p:txBody>
      </p:sp>
      <p:sp>
        <p:nvSpPr>
          <p:cNvPr id="6" name="Espace réservé du pied de page 5">
            <a:extLst>
              <a:ext uri="{FF2B5EF4-FFF2-40B4-BE49-F238E27FC236}">
                <a16:creationId xmlns:a16="http://schemas.microsoft.com/office/drawing/2014/main" id="{F03E1989-B32C-45E9-8B75-0CCE39DA626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C8B3586-95FC-4061-946E-C0CFD62757D5}"/>
              </a:ext>
            </a:extLst>
          </p:cNvPr>
          <p:cNvSpPr>
            <a:spLocks noGrp="1"/>
          </p:cNvSpPr>
          <p:nvPr>
            <p:ph type="sldNum" sz="quarter" idx="12"/>
          </p:nvPr>
        </p:nvSpPr>
        <p:spPr/>
        <p:txBody>
          <a:bodyPr/>
          <a:lstStyle/>
          <a:p>
            <a:fld id="{D7AA694A-8E07-4963-97C7-0BB3A09D570F}" type="slidenum">
              <a:rPr lang="fr-FR" smtClean="0"/>
              <a:t>‹N°›</a:t>
            </a:fld>
            <a:endParaRPr lang="fr-FR"/>
          </a:p>
        </p:txBody>
      </p:sp>
    </p:spTree>
    <p:extLst>
      <p:ext uri="{BB962C8B-B14F-4D97-AF65-F5344CB8AC3E}">
        <p14:creationId xmlns:p14="http://schemas.microsoft.com/office/powerpoint/2010/main" val="150803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F4775-48F1-4D3C-85AF-250A192980E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A29ABD1-5664-4142-ACFC-B6743DAFE9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68DE6F8-1A4B-46A0-AF7B-AD6ED5F3848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F9BA62E-84BA-4D5E-A944-F5FDF8C599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0078CD3-0283-4838-BD32-913EF8125F1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935EF0E-2C3B-44C6-8B75-49DBE5BD1237}"/>
              </a:ext>
            </a:extLst>
          </p:cNvPr>
          <p:cNvSpPr>
            <a:spLocks noGrp="1"/>
          </p:cNvSpPr>
          <p:nvPr>
            <p:ph type="dt" sz="half" idx="10"/>
          </p:nvPr>
        </p:nvSpPr>
        <p:spPr/>
        <p:txBody>
          <a:bodyPr/>
          <a:lstStyle/>
          <a:p>
            <a:fld id="{16AA059B-47FE-4B5F-A06B-56D8DAD7750B}" type="datetimeFigureOut">
              <a:rPr lang="fr-FR" smtClean="0"/>
              <a:t>01/09/2020</a:t>
            </a:fld>
            <a:endParaRPr lang="fr-FR"/>
          </a:p>
        </p:txBody>
      </p:sp>
      <p:sp>
        <p:nvSpPr>
          <p:cNvPr id="8" name="Espace réservé du pied de page 7">
            <a:extLst>
              <a:ext uri="{FF2B5EF4-FFF2-40B4-BE49-F238E27FC236}">
                <a16:creationId xmlns:a16="http://schemas.microsoft.com/office/drawing/2014/main" id="{C421DB63-FF76-494B-A8AA-FAAD8F15589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EA8B7A7-0E10-4AA6-8CC9-AE102E3A7F70}"/>
              </a:ext>
            </a:extLst>
          </p:cNvPr>
          <p:cNvSpPr>
            <a:spLocks noGrp="1"/>
          </p:cNvSpPr>
          <p:nvPr>
            <p:ph type="sldNum" sz="quarter" idx="12"/>
          </p:nvPr>
        </p:nvSpPr>
        <p:spPr/>
        <p:txBody>
          <a:bodyPr/>
          <a:lstStyle/>
          <a:p>
            <a:fld id="{D7AA694A-8E07-4963-97C7-0BB3A09D570F}" type="slidenum">
              <a:rPr lang="fr-FR" smtClean="0"/>
              <a:t>‹N°›</a:t>
            </a:fld>
            <a:endParaRPr lang="fr-FR"/>
          </a:p>
        </p:txBody>
      </p:sp>
    </p:spTree>
    <p:extLst>
      <p:ext uri="{BB962C8B-B14F-4D97-AF65-F5344CB8AC3E}">
        <p14:creationId xmlns:p14="http://schemas.microsoft.com/office/powerpoint/2010/main" val="3376620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9E64D-5166-4C44-8A98-18120C53904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A8DE10-F46D-4E14-B612-2F79CFFF3887}"/>
              </a:ext>
            </a:extLst>
          </p:cNvPr>
          <p:cNvSpPr>
            <a:spLocks noGrp="1"/>
          </p:cNvSpPr>
          <p:nvPr>
            <p:ph type="dt" sz="half" idx="10"/>
          </p:nvPr>
        </p:nvSpPr>
        <p:spPr/>
        <p:txBody>
          <a:bodyPr/>
          <a:lstStyle/>
          <a:p>
            <a:fld id="{16AA059B-47FE-4B5F-A06B-56D8DAD7750B}" type="datetimeFigureOut">
              <a:rPr lang="fr-FR" smtClean="0"/>
              <a:t>01/09/2020</a:t>
            </a:fld>
            <a:endParaRPr lang="fr-FR"/>
          </a:p>
        </p:txBody>
      </p:sp>
      <p:sp>
        <p:nvSpPr>
          <p:cNvPr id="4" name="Espace réservé du pied de page 3">
            <a:extLst>
              <a:ext uri="{FF2B5EF4-FFF2-40B4-BE49-F238E27FC236}">
                <a16:creationId xmlns:a16="http://schemas.microsoft.com/office/drawing/2014/main" id="{ADC1363B-FDC9-43C5-B0D4-0703878A127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CD70B79-5610-46A8-8F4E-D68AE6B86462}"/>
              </a:ext>
            </a:extLst>
          </p:cNvPr>
          <p:cNvSpPr>
            <a:spLocks noGrp="1"/>
          </p:cNvSpPr>
          <p:nvPr>
            <p:ph type="sldNum" sz="quarter" idx="12"/>
          </p:nvPr>
        </p:nvSpPr>
        <p:spPr/>
        <p:txBody>
          <a:bodyPr/>
          <a:lstStyle/>
          <a:p>
            <a:fld id="{D7AA694A-8E07-4963-97C7-0BB3A09D570F}" type="slidenum">
              <a:rPr lang="fr-FR" smtClean="0"/>
              <a:t>‹N°›</a:t>
            </a:fld>
            <a:endParaRPr lang="fr-FR"/>
          </a:p>
        </p:txBody>
      </p:sp>
    </p:spTree>
    <p:extLst>
      <p:ext uri="{BB962C8B-B14F-4D97-AF65-F5344CB8AC3E}">
        <p14:creationId xmlns:p14="http://schemas.microsoft.com/office/powerpoint/2010/main" val="1862208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CEBB084-75DF-4787-AE67-C009DCFBF724}"/>
              </a:ext>
            </a:extLst>
          </p:cNvPr>
          <p:cNvSpPr>
            <a:spLocks noGrp="1"/>
          </p:cNvSpPr>
          <p:nvPr>
            <p:ph type="dt" sz="half" idx="10"/>
          </p:nvPr>
        </p:nvSpPr>
        <p:spPr/>
        <p:txBody>
          <a:bodyPr/>
          <a:lstStyle/>
          <a:p>
            <a:fld id="{16AA059B-47FE-4B5F-A06B-56D8DAD7750B}" type="datetimeFigureOut">
              <a:rPr lang="fr-FR" smtClean="0"/>
              <a:t>01/09/2020</a:t>
            </a:fld>
            <a:endParaRPr lang="fr-FR"/>
          </a:p>
        </p:txBody>
      </p:sp>
      <p:sp>
        <p:nvSpPr>
          <p:cNvPr id="3" name="Espace réservé du pied de page 2">
            <a:extLst>
              <a:ext uri="{FF2B5EF4-FFF2-40B4-BE49-F238E27FC236}">
                <a16:creationId xmlns:a16="http://schemas.microsoft.com/office/drawing/2014/main" id="{3823E7B5-BF2A-4C4C-BDA8-D91E8A39F00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1CA30A1-D163-4B90-9BC7-10164C47D6AA}"/>
              </a:ext>
            </a:extLst>
          </p:cNvPr>
          <p:cNvSpPr>
            <a:spLocks noGrp="1"/>
          </p:cNvSpPr>
          <p:nvPr>
            <p:ph type="sldNum" sz="quarter" idx="12"/>
          </p:nvPr>
        </p:nvSpPr>
        <p:spPr/>
        <p:txBody>
          <a:bodyPr/>
          <a:lstStyle/>
          <a:p>
            <a:fld id="{D7AA694A-8E07-4963-97C7-0BB3A09D570F}" type="slidenum">
              <a:rPr lang="fr-FR" smtClean="0"/>
              <a:t>‹N°›</a:t>
            </a:fld>
            <a:endParaRPr lang="fr-FR"/>
          </a:p>
        </p:txBody>
      </p:sp>
    </p:spTree>
    <p:extLst>
      <p:ext uri="{BB962C8B-B14F-4D97-AF65-F5344CB8AC3E}">
        <p14:creationId xmlns:p14="http://schemas.microsoft.com/office/powerpoint/2010/main" val="370404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6A5E93-5CCD-42E7-A111-65F9F260FBE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6997F62-EFF4-4AD0-873B-7E60253DD3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7780DC7-8ADE-47EF-BE1E-441507A21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328CD9C-69D6-450E-9D07-0FB6E51E0093}"/>
              </a:ext>
            </a:extLst>
          </p:cNvPr>
          <p:cNvSpPr>
            <a:spLocks noGrp="1"/>
          </p:cNvSpPr>
          <p:nvPr>
            <p:ph type="dt" sz="half" idx="10"/>
          </p:nvPr>
        </p:nvSpPr>
        <p:spPr/>
        <p:txBody>
          <a:bodyPr/>
          <a:lstStyle/>
          <a:p>
            <a:fld id="{16AA059B-47FE-4B5F-A06B-56D8DAD7750B}" type="datetimeFigureOut">
              <a:rPr lang="fr-FR" smtClean="0"/>
              <a:t>01/09/2020</a:t>
            </a:fld>
            <a:endParaRPr lang="fr-FR"/>
          </a:p>
        </p:txBody>
      </p:sp>
      <p:sp>
        <p:nvSpPr>
          <p:cNvPr id="6" name="Espace réservé du pied de page 5">
            <a:extLst>
              <a:ext uri="{FF2B5EF4-FFF2-40B4-BE49-F238E27FC236}">
                <a16:creationId xmlns:a16="http://schemas.microsoft.com/office/drawing/2014/main" id="{2541084E-5A2F-4376-8162-391670AD433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B50DB92-40E6-4D19-8913-F3528BD04560}"/>
              </a:ext>
            </a:extLst>
          </p:cNvPr>
          <p:cNvSpPr>
            <a:spLocks noGrp="1"/>
          </p:cNvSpPr>
          <p:nvPr>
            <p:ph type="sldNum" sz="quarter" idx="12"/>
          </p:nvPr>
        </p:nvSpPr>
        <p:spPr/>
        <p:txBody>
          <a:bodyPr/>
          <a:lstStyle/>
          <a:p>
            <a:fld id="{D7AA694A-8E07-4963-97C7-0BB3A09D570F}" type="slidenum">
              <a:rPr lang="fr-FR" smtClean="0"/>
              <a:t>‹N°›</a:t>
            </a:fld>
            <a:endParaRPr lang="fr-FR"/>
          </a:p>
        </p:txBody>
      </p:sp>
    </p:spTree>
    <p:extLst>
      <p:ext uri="{BB962C8B-B14F-4D97-AF65-F5344CB8AC3E}">
        <p14:creationId xmlns:p14="http://schemas.microsoft.com/office/powerpoint/2010/main" val="45079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AC0054-B5D3-41D4-9D7D-3013A3904E3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BF75638-01A7-4177-A8DB-F8BE305FCE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A5991B2-4B05-4564-8A92-6EF938A40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1469688-ED69-4AED-BE1A-1E7518DC95B7}"/>
              </a:ext>
            </a:extLst>
          </p:cNvPr>
          <p:cNvSpPr>
            <a:spLocks noGrp="1"/>
          </p:cNvSpPr>
          <p:nvPr>
            <p:ph type="dt" sz="half" idx="10"/>
          </p:nvPr>
        </p:nvSpPr>
        <p:spPr/>
        <p:txBody>
          <a:bodyPr/>
          <a:lstStyle/>
          <a:p>
            <a:fld id="{16AA059B-47FE-4B5F-A06B-56D8DAD7750B}" type="datetimeFigureOut">
              <a:rPr lang="fr-FR" smtClean="0"/>
              <a:t>01/09/2020</a:t>
            </a:fld>
            <a:endParaRPr lang="fr-FR"/>
          </a:p>
        </p:txBody>
      </p:sp>
      <p:sp>
        <p:nvSpPr>
          <p:cNvPr id="6" name="Espace réservé du pied de page 5">
            <a:extLst>
              <a:ext uri="{FF2B5EF4-FFF2-40B4-BE49-F238E27FC236}">
                <a16:creationId xmlns:a16="http://schemas.microsoft.com/office/drawing/2014/main" id="{812E546F-2479-422A-B2AB-DE1D8B47C94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1DF5DBC-4917-4AEA-9B62-483A87F28228}"/>
              </a:ext>
            </a:extLst>
          </p:cNvPr>
          <p:cNvSpPr>
            <a:spLocks noGrp="1"/>
          </p:cNvSpPr>
          <p:nvPr>
            <p:ph type="sldNum" sz="quarter" idx="12"/>
          </p:nvPr>
        </p:nvSpPr>
        <p:spPr/>
        <p:txBody>
          <a:bodyPr/>
          <a:lstStyle/>
          <a:p>
            <a:fld id="{D7AA694A-8E07-4963-97C7-0BB3A09D570F}" type="slidenum">
              <a:rPr lang="fr-FR" smtClean="0"/>
              <a:t>‹N°›</a:t>
            </a:fld>
            <a:endParaRPr lang="fr-FR"/>
          </a:p>
        </p:txBody>
      </p:sp>
    </p:spTree>
    <p:extLst>
      <p:ext uri="{BB962C8B-B14F-4D97-AF65-F5344CB8AC3E}">
        <p14:creationId xmlns:p14="http://schemas.microsoft.com/office/powerpoint/2010/main" val="374405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106648-1BD8-4EAB-A16E-28DD3818B3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DA2A5F8-1697-4AF2-979B-44448B82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563120-2D56-4AA7-9EAC-71AE8760F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A059B-47FE-4B5F-A06B-56D8DAD7750B}" type="datetimeFigureOut">
              <a:rPr lang="fr-FR" smtClean="0"/>
              <a:t>01/09/2020</a:t>
            </a:fld>
            <a:endParaRPr lang="fr-FR"/>
          </a:p>
        </p:txBody>
      </p:sp>
      <p:sp>
        <p:nvSpPr>
          <p:cNvPr id="5" name="Espace réservé du pied de page 4">
            <a:extLst>
              <a:ext uri="{FF2B5EF4-FFF2-40B4-BE49-F238E27FC236}">
                <a16:creationId xmlns:a16="http://schemas.microsoft.com/office/drawing/2014/main" id="{2865DB89-EF3E-4D26-8A16-FDF36BC325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20A5FA8-C444-4D47-B81A-7F554AEF82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A694A-8E07-4963-97C7-0BB3A09D570F}" type="slidenum">
              <a:rPr lang="fr-FR" smtClean="0"/>
              <a:t>‹N°›</a:t>
            </a:fld>
            <a:endParaRPr lang="fr-FR"/>
          </a:p>
        </p:txBody>
      </p:sp>
    </p:spTree>
    <p:extLst>
      <p:ext uri="{BB962C8B-B14F-4D97-AF65-F5344CB8AC3E}">
        <p14:creationId xmlns:p14="http://schemas.microsoft.com/office/powerpoint/2010/main" val="2594784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0FA847-B9D1-4D37-8819-B4856209B264}"/>
              </a:ext>
            </a:extLst>
          </p:cNvPr>
          <p:cNvSpPr>
            <a:spLocks noGrp="1"/>
          </p:cNvSpPr>
          <p:nvPr>
            <p:ph type="ctrTitle"/>
          </p:nvPr>
        </p:nvSpPr>
        <p:spPr>
          <a:xfrm>
            <a:off x="1524000" y="2270442"/>
            <a:ext cx="9144000" cy="1265238"/>
          </a:xfrm>
        </p:spPr>
        <p:txBody>
          <a:bodyPr>
            <a:normAutofit fontScale="90000"/>
          </a:bodyPr>
          <a:lstStyle/>
          <a:p>
            <a:br>
              <a:rPr lang="fr-FR" dirty="0">
                <a:latin typeface="Times New Roman" panose="02020603050405020304" pitchFamily="18" charset="0"/>
                <a:cs typeface="Times New Roman" panose="02020603050405020304" pitchFamily="18" charset="0"/>
              </a:rPr>
            </a:br>
            <a:r>
              <a:rPr lang="fr-FR" sz="5400" b="1" dirty="0">
                <a:cs typeface="Times New Roman" panose="02020603050405020304" pitchFamily="18" charset="0"/>
              </a:rPr>
              <a:t>LE STATUT DE L’ELU</a:t>
            </a:r>
            <a:endParaRPr lang="fr-FR" b="1" dirty="0">
              <a:cs typeface="Times New Roman" panose="02020603050405020304" pitchFamily="18" charset="0"/>
            </a:endParaRPr>
          </a:p>
        </p:txBody>
      </p:sp>
      <p:sp>
        <p:nvSpPr>
          <p:cNvPr id="3" name="Sous-titre 2">
            <a:extLst>
              <a:ext uri="{FF2B5EF4-FFF2-40B4-BE49-F238E27FC236}">
                <a16:creationId xmlns:a16="http://schemas.microsoft.com/office/drawing/2014/main" id="{76A5CB1F-ECD9-4003-BEB4-8A15EDECA7C3}"/>
              </a:ext>
            </a:extLst>
          </p:cNvPr>
          <p:cNvSpPr>
            <a:spLocks noGrp="1"/>
          </p:cNvSpPr>
          <p:nvPr>
            <p:ph type="subTitle" idx="1"/>
          </p:nvPr>
        </p:nvSpPr>
        <p:spPr>
          <a:xfrm>
            <a:off x="1524000" y="3896678"/>
            <a:ext cx="9144000" cy="1655762"/>
          </a:xfrm>
        </p:spPr>
        <p:txBody>
          <a:bodyPr>
            <a:normAutofit/>
          </a:bodyPr>
          <a:lstStyle/>
          <a:p>
            <a:r>
              <a:rPr lang="fr-FR" dirty="0">
                <a:latin typeface="+mj-lt"/>
                <a:cs typeface="Times New Roman" panose="02020603050405020304" pitchFamily="18" charset="0"/>
              </a:rPr>
              <a:t>- </a:t>
            </a:r>
            <a:r>
              <a:rPr lang="fr-FR" b="1" i="1" dirty="0">
                <a:latin typeface="+mj-lt"/>
                <a:cs typeface="Times New Roman" panose="02020603050405020304" pitchFamily="18" charset="0"/>
              </a:rPr>
              <a:t>Webinaire du 3 juillet 2020 </a:t>
            </a:r>
            <a:r>
              <a:rPr lang="fr-FR" dirty="0">
                <a:latin typeface="+mj-lt"/>
                <a:cs typeface="Times New Roman" panose="02020603050405020304" pitchFamily="18" charset="0"/>
              </a:rPr>
              <a:t>-</a:t>
            </a:r>
          </a:p>
          <a:p>
            <a:r>
              <a:rPr lang="fr-FR" dirty="0">
                <a:latin typeface="+mj-lt"/>
                <a:cs typeface="Times New Roman" panose="02020603050405020304" pitchFamily="18" charset="0"/>
              </a:rPr>
              <a:t>Organisée par l’Union départementale des maires de la DORDOGNE</a:t>
            </a:r>
          </a:p>
          <a:p>
            <a:r>
              <a:rPr lang="fr-FR" sz="2000" dirty="0">
                <a:latin typeface="+mj-lt"/>
                <a:cs typeface="Times New Roman" panose="02020603050405020304" pitchFamily="18" charset="0"/>
              </a:rPr>
              <a:t>Animée par Charlotte ARNAUD</a:t>
            </a:r>
          </a:p>
          <a:p>
            <a:r>
              <a:rPr lang="fr-FR" sz="1800" dirty="0">
                <a:latin typeface="+mj-lt"/>
                <a:cs typeface="Times New Roman" panose="02020603050405020304" pitchFamily="18" charset="0"/>
              </a:rPr>
              <a:t>Docteur en droit public, consultante-formatrice juridique indépendante</a:t>
            </a:r>
          </a:p>
        </p:txBody>
      </p:sp>
      <p:pic>
        <p:nvPicPr>
          <p:cNvPr id="5" name="Image 4">
            <a:extLst>
              <a:ext uri="{FF2B5EF4-FFF2-40B4-BE49-F238E27FC236}">
                <a16:creationId xmlns:a16="http://schemas.microsoft.com/office/drawing/2014/main" id="{E34F5DCA-CFBA-4C96-AB3E-1888D4ADD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118" y="586258"/>
            <a:ext cx="3722122" cy="1503685"/>
          </a:xfrm>
          <a:prstGeom prst="rect">
            <a:avLst/>
          </a:prstGeom>
        </p:spPr>
      </p:pic>
      <p:pic>
        <p:nvPicPr>
          <p:cNvPr id="1026" name="Picture 2" descr="AD24 - Union des maires de la DORDOGNE | ANDAM">
            <a:extLst>
              <a:ext uri="{FF2B5EF4-FFF2-40B4-BE49-F238E27FC236}">
                <a16:creationId xmlns:a16="http://schemas.microsoft.com/office/drawing/2014/main" id="{E3F813C6-AC1F-487F-AF05-6B1431DD8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0480" y="586258"/>
            <a:ext cx="2094864"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322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7BAB7E7-333A-4F3B-B17E-E0700F36190D}"/>
              </a:ext>
            </a:extLst>
          </p:cNvPr>
          <p:cNvSpPr>
            <a:spLocks noGrp="1"/>
          </p:cNvSpPr>
          <p:nvPr>
            <p:ph type="title"/>
          </p:nvPr>
        </p:nvSpPr>
        <p:spPr>
          <a:xfrm>
            <a:off x="589560" y="856180"/>
            <a:ext cx="5279408" cy="899618"/>
          </a:xfrm>
        </p:spPr>
        <p:txBody>
          <a:bodyPr anchor="ctr">
            <a:normAutofit/>
          </a:bodyPr>
          <a:lstStyle/>
          <a:p>
            <a:pPr algn="ctr"/>
            <a:r>
              <a:rPr lang="fr-FR" sz="3700" dirty="0"/>
              <a:t>Non-cumul des mandats </a:t>
            </a:r>
          </a:p>
        </p:txBody>
      </p:sp>
      <p:grpSp>
        <p:nvGrpSpPr>
          <p:cNvPr id="21"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B8730175-7710-4E14-8C84-D2129E611917}"/>
              </a:ext>
            </a:extLst>
          </p:cNvPr>
          <p:cNvSpPr>
            <a:spLocks noGrp="1"/>
          </p:cNvSpPr>
          <p:nvPr>
            <p:ph idx="1"/>
          </p:nvPr>
        </p:nvSpPr>
        <p:spPr>
          <a:xfrm>
            <a:off x="589377" y="2123821"/>
            <a:ext cx="5279408" cy="4438903"/>
          </a:xfrm>
        </p:spPr>
        <p:txBody>
          <a:bodyPr anchor="ctr">
            <a:normAutofit fontScale="70000" lnSpcReduction="20000"/>
          </a:bodyPr>
          <a:lstStyle/>
          <a:p>
            <a:pPr marL="0" indent="0" algn="just">
              <a:buNone/>
            </a:pPr>
            <a:r>
              <a:rPr lang="fr-FR" sz="1800" b="1" dirty="0">
                <a:latin typeface="+mj-lt"/>
              </a:rPr>
              <a:t>1) </a:t>
            </a:r>
            <a:r>
              <a:rPr lang="fr-FR" sz="1800" dirty="0">
                <a:latin typeface="+mj-lt"/>
              </a:rPr>
              <a:t>L’interdiction du cumul d’un mandat exécutif local et un mandat de député (national/européen) ou sénateur. </a:t>
            </a:r>
          </a:p>
          <a:p>
            <a:pPr marL="0" indent="0" algn="just">
              <a:buNone/>
            </a:pPr>
            <a:r>
              <a:rPr lang="fr-FR" sz="1800" b="1" dirty="0">
                <a:latin typeface="+mj-lt"/>
              </a:rPr>
              <a:t>2) </a:t>
            </a:r>
            <a:r>
              <a:rPr lang="fr-FR" sz="1800" dirty="0">
                <a:latin typeface="+mj-lt"/>
              </a:rPr>
              <a:t>La limitation du cumul des mandats locaux, comme suit :</a:t>
            </a:r>
          </a:p>
          <a:p>
            <a:pPr algn="just">
              <a:buFont typeface="Wingdings" panose="05000000000000000000" pitchFamily="2" charset="2"/>
              <a:buChar char="Ø"/>
            </a:pPr>
            <a:r>
              <a:rPr lang="fr-FR" sz="1800" dirty="0">
                <a:latin typeface="+mj-lt"/>
              </a:rPr>
              <a:t>Deux mandats locaux au maximum (cette règle s’applique aux conseillers régionaux, départementaux, municipaux)</a:t>
            </a:r>
          </a:p>
          <a:p>
            <a:pPr algn="just">
              <a:buFont typeface="Wingdings" panose="05000000000000000000" pitchFamily="2" charset="2"/>
              <a:buChar char="Ø"/>
            </a:pPr>
            <a:r>
              <a:rPr lang="fr-FR" sz="1800" dirty="0">
                <a:latin typeface="+mj-lt"/>
              </a:rPr>
              <a:t>Une seule fonction exécutive : les fonctions de Maire sont strictement incompatibles avec celle de Président de CD, CR (les fonctions d’adjoints et de Vice-Président ne sont pas prises en compte). </a:t>
            </a:r>
          </a:p>
          <a:p>
            <a:pPr algn="just">
              <a:buFont typeface="Wingdings" panose="05000000000000000000" pitchFamily="2" charset="2"/>
              <a:buChar char="Ø"/>
            </a:pPr>
            <a:r>
              <a:rPr lang="fr-FR" sz="1800" dirty="0">
                <a:latin typeface="+mj-lt"/>
              </a:rPr>
              <a:t>Les mandats communautaires sont exclus de la règle du non cumul </a:t>
            </a:r>
          </a:p>
          <a:p>
            <a:pPr marL="0" indent="0" algn="just">
              <a:buNone/>
            </a:pPr>
            <a:r>
              <a:rPr lang="fr-FR" sz="1800" i="1" dirty="0">
                <a:effectLst>
                  <a:outerShdw blurRad="38100" dist="38100" dir="2700000" algn="tl">
                    <a:srgbClr val="000000">
                      <a:alpha val="43137"/>
                    </a:srgbClr>
                  </a:outerShdw>
                </a:effectLst>
                <a:latin typeface="+mj-lt"/>
              </a:rPr>
              <a:t>Ex : Le Maire peut être à la fois Président de communauté et conseiller régional (1 seule fonction exécutive</a:t>
            </a:r>
            <a:r>
              <a:rPr lang="fr-FR" sz="1800" dirty="0">
                <a:effectLst>
                  <a:outerShdw blurRad="38100" dist="38100" dir="2700000" algn="tl">
                    <a:srgbClr val="000000">
                      <a:alpha val="43137"/>
                    </a:srgbClr>
                  </a:outerShdw>
                </a:effectLst>
                <a:latin typeface="+mj-lt"/>
              </a:rPr>
              <a:t>)</a:t>
            </a:r>
          </a:p>
          <a:p>
            <a:pPr marL="0" indent="0" algn="just">
              <a:buNone/>
            </a:pPr>
            <a:r>
              <a:rPr lang="fr-FR" sz="1800" i="1" dirty="0">
                <a:effectLst>
                  <a:outerShdw blurRad="38100" dist="38100" dir="2700000" algn="tl">
                    <a:srgbClr val="000000">
                      <a:alpha val="43137"/>
                    </a:srgbClr>
                  </a:outerShdw>
                </a:effectLst>
                <a:latin typeface="+mj-lt"/>
              </a:rPr>
              <a:t>Ex : Le Président d’un CD peut être à la fois adjoint au Maire, président de communauté et conseiller régional (1 seule fonction exécutive). </a:t>
            </a:r>
          </a:p>
          <a:p>
            <a:pPr marL="0" indent="0" algn="just">
              <a:buNone/>
            </a:pPr>
            <a:r>
              <a:rPr lang="fr-FR" sz="1800" dirty="0">
                <a:latin typeface="+mj-lt"/>
              </a:rPr>
              <a:t>Tant qu’il n’est pas mis fin à l’incompatibilité, l’élu ne perçoit aucune indemnité attaché au dernier mandat acquis ou renouvelé. </a:t>
            </a:r>
          </a:p>
          <a:p>
            <a:pPr marL="0" indent="0" algn="just">
              <a:buNone/>
            </a:pPr>
            <a:r>
              <a:rPr lang="fr-FR" sz="1800" dirty="0">
                <a:latin typeface="+mj-lt"/>
              </a:rPr>
              <a:t> </a:t>
            </a:r>
            <a:br>
              <a:rPr lang="fr-FR" sz="1800" dirty="0">
                <a:latin typeface="+mj-lt"/>
              </a:rPr>
            </a:br>
            <a:r>
              <a:rPr lang="fr-FR" sz="1800" dirty="0">
                <a:latin typeface="+mj-lt"/>
              </a:rPr>
              <a:t>Un élu en situation de cumul dispose de </a:t>
            </a:r>
            <a:r>
              <a:rPr lang="fr-FR" sz="1800" b="1" dirty="0">
                <a:latin typeface="+mj-lt"/>
              </a:rPr>
              <a:t>30 jours </a:t>
            </a:r>
            <a:r>
              <a:rPr lang="fr-FR" sz="1800" dirty="0">
                <a:latin typeface="+mj-lt"/>
              </a:rPr>
              <a:t>à compter de la date de l'élection </a:t>
            </a:r>
            <a:r>
              <a:rPr lang="fr-FR" sz="1800" b="1" dirty="0">
                <a:latin typeface="+mj-lt"/>
              </a:rPr>
              <a:t>pour démissionner de l'un des mandats </a:t>
            </a:r>
            <a:r>
              <a:rPr lang="fr-FR" sz="1800" dirty="0">
                <a:latin typeface="+mj-lt"/>
              </a:rPr>
              <a:t>qu'il détenait antérieurement. À défaut d'option, c'est son mandat le plus ancien qui prend fin de plein droit. En cas de démission du dernier mandat acquis, le mandat le plus ancien prendra également fin de plein droit : l'élu perdra alors deux mandats. </a:t>
            </a:r>
          </a:p>
          <a:p>
            <a:pPr marL="0" indent="0">
              <a:buNone/>
            </a:pPr>
            <a:endParaRPr lang="fr-FR" sz="14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5" descr="Une image contenant hall, rouge, tapis&#10;&#10;Description générée automatiquement">
            <a:extLst>
              <a:ext uri="{FF2B5EF4-FFF2-40B4-BE49-F238E27FC236}">
                <a16:creationId xmlns:a16="http://schemas.microsoft.com/office/drawing/2014/main" id="{BFDA1B8D-02EC-4C66-89FF-77506B1CF2E4}"/>
              </a:ext>
            </a:extLst>
          </p:cNvPr>
          <p:cNvPicPr>
            <a:picLocks noChangeAspect="1"/>
          </p:cNvPicPr>
          <p:nvPr/>
        </p:nvPicPr>
        <p:blipFill rotWithShape="1">
          <a:blip r:embed="rId2">
            <a:extLst>
              <a:ext uri="{28A0092B-C50C-407E-A947-70E740481C1C}">
                <a14:useLocalDpi xmlns:a14="http://schemas.microsoft.com/office/drawing/2010/main" val="0"/>
              </a:ext>
            </a:extLst>
          </a:blip>
          <a:srcRect l="1939" r="295" b="3"/>
          <a:stretch/>
        </p:blipFill>
        <p:spPr>
          <a:xfrm>
            <a:off x="7083423" y="581892"/>
            <a:ext cx="4397433" cy="2518756"/>
          </a:xfrm>
          <a:prstGeom prst="rect">
            <a:avLst/>
          </a:prstGeom>
        </p:spPr>
      </p:pic>
      <p:sp>
        <p:nvSpPr>
          <p:cNvPr id="22" name="Rectangle 21">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able&#10;&#10;Description générée automatiquement">
            <a:extLst>
              <a:ext uri="{FF2B5EF4-FFF2-40B4-BE49-F238E27FC236}">
                <a16:creationId xmlns:a16="http://schemas.microsoft.com/office/drawing/2014/main" id="{3E3C3B99-98E1-4591-AEC7-B3B84E628108}"/>
              </a:ext>
            </a:extLst>
          </p:cNvPr>
          <p:cNvPicPr>
            <a:picLocks noChangeAspect="1"/>
          </p:cNvPicPr>
          <p:nvPr/>
        </p:nvPicPr>
        <p:blipFill rotWithShape="1">
          <a:blip r:embed="rId3">
            <a:extLst>
              <a:ext uri="{28A0092B-C50C-407E-A947-70E740481C1C}">
                <a14:useLocalDpi xmlns:a14="http://schemas.microsoft.com/office/drawing/2010/main" val="0"/>
              </a:ext>
            </a:extLst>
          </a:blip>
          <a:srcRect r="2275" b="3"/>
          <a:stretch/>
        </p:blipFill>
        <p:spPr>
          <a:xfrm>
            <a:off x="7083423" y="3707894"/>
            <a:ext cx="4395569" cy="2518756"/>
          </a:xfrm>
          <a:prstGeom prst="rect">
            <a:avLst/>
          </a:prstGeom>
        </p:spPr>
      </p:pic>
    </p:spTree>
    <p:extLst>
      <p:ext uri="{BB962C8B-B14F-4D97-AF65-F5344CB8AC3E}">
        <p14:creationId xmlns:p14="http://schemas.microsoft.com/office/powerpoint/2010/main" val="580715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62">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7BAB7E7-333A-4F3B-B17E-E0700F36190D}"/>
              </a:ext>
            </a:extLst>
          </p:cNvPr>
          <p:cNvSpPr>
            <a:spLocks noGrp="1"/>
          </p:cNvSpPr>
          <p:nvPr>
            <p:ph type="title"/>
          </p:nvPr>
        </p:nvSpPr>
        <p:spPr>
          <a:xfrm>
            <a:off x="589560" y="856180"/>
            <a:ext cx="5279408" cy="1128068"/>
          </a:xfrm>
        </p:spPr>
        <p:txBody>
          <a:bodyPr anchor="ctr">
            <a:normAutofit/>
          </a:bodyPr>
          <a:lstStyle/>
          <a:p>
            <a:pPr algn="ctr"/>
            <a:r>
              <a:rPr lang="fr-FR" sz="3200" dirty="0"/>
              <a:t>Obligations de transparence</a:t>
            </a:r>
          </a:p>
        </p:txBody>
      </p:sp>
      <p:grpSp>
        <p:nvGrpSpPr>
          <p:cNvPr id="76" name="Group 6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66" name="Rectangle 6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6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B8730175-7710-4E14-8C84-D2129E611917}"/>
              </a:ext>
            </a:extLst>
          </p:cNvPr>
          <p:cNvSpPr>
            <a:spLocks noGrp="1"/>
          </p:cNvSpPr>
          <p:nvPr>
            <p:ph idx="1"/>
          </p:nvPr>
        </p:nvSpPr>
        <p:spPr>
          <a:xfrm>
            <a:off x="590719" y="2330505"/>
            <a:ext cx="5278066" cy="3979585"/>
          </a:xfrm>
        </p:spPr>
        <p:txBody>
          <a:bodyPr anchor="ctr">
            <a:normAutofit/>
          </a:bodyPr>
          <a:lstStyle/>
          <a:p>
            <a:pPr marL="0" indent="0" algn="just">
              <a:buNone/>
            </a:pPr>
            <a:r>
              <a:rPr lang="fr-FR" sz="1800" dirty="0">
                <a:latin typeface="+mj-lt"/>
              </a:rPr>
              <a:t>Les élus doivent adresser à la Haute autorité de la transparence de la vie publique (HATVP) :</a:t>
            </a:r>
          </a:p>
          <a:p>
            <a:pPr>
              <a:buFont typeface="Wingdings" panose="05000000000000000000" pitchFamily="2" charset="2"/>
              <a:buChar char="Ø"/>
            </a:pPr>
            <a:r>
              <a:rPr lang="fr-FR" sz="1800" b="1" dirty="0">
                <a:latin typeface="+mj-lt"/>
              </a:rPr>
              <a:t> Une déclaration de situation patrimoniale</a:t>
            </a:r>
          </a:p>
          <a:p>
            <a:pPr>
              <a:buFont typeface="Wingdings" panose="05000000000000000000" pitchFamily="2" charset="2"/>
              <a:buChar char="Ø"/>
            </a:pPr>
            <a:r>
              <a:rPr lang="fr-FR" sz="1800" b="1" dirty="0">
                <a:latin typeface="+mj-lt"/>
              </a:rPr>
              <a:t> Une déclaration d’intérêt</a:t>
            </a:r>
          </a:p>
          <a:p>
            <a:pPr marL="0" indent="0">
              <a:buNone/>
            </a:pPr>
            <a:r>
              <a:rPr lang="fr-FR" sz="1800" u="sng" dirty="0">
                <a:latin typeface="+mj-lt"/>
              </a:rPr>
              <a:t>Elus concernés :</a:t>
            </a:r>
          </a:p>
          <a:p>
            <a:pPr algn="just"/>
            <a:r>
              <a:rPr lang="fr-FR" sz="1800" dirty="0">
                <a:latin typeface="+mj-lt"/>
              </a:rPr>
              <a:t>les maires des communes de + de 20 000 habitants et les présidents d'EPCI de même taille (ou dont le montant des recettes de fonctionnement est supérieur à 5 M€) ;</a:t>
            </a:r>
          </a:p>
          <a:p>
            <a:pPr algn="just"/>
            <a:r>
              <a:rPr lang="fr-FR" sz="1800" dirty="0">
                <a:latin typeface="+mj-lt"/>
              </a:rPr>
              <a:t>les adjoints et les vice-présidents des EPCI de + de 100 000 habitants détenant une délégation de fonction ou de signature.</a:t>
            </a:r>
          </a:p>
          <a:p>
            <a:pPr marL="0" indent="0">
              <a:buNone/>
            </a:pPr>
            <a:endParaRPr lang="fr-FR" sz="1400" dirty="0"/>
          </a:p>
        </p:txBody>
      </p:sp>
      <p:sp>
        <p:nvSpPr>
          <p:cNvPr id="79" name="Rectangle 7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able&#10;&#10;Description générée automatiquement">
            <a:extLst>
              <a:ext uri="{FF2B5EF4-FFF2-40B4-BE49-F238E27FC236}">
                <a16:creationId xmlns:a16="http://schemas.microsoft.com/office/drawing/2014/main" id="{3E3C3B99-98E1-4591-AEC7-B3B84E628108}"/>
              </a:ext>
            </a:extLst>
          </p:cNvPr>
          <p:cNvPicPr>
            <a:picLocks noChangeAspect="1"/>
          </p:cNvPicPr>
          <p:nvPr/>
        </p:nvPicPr>
        <p:blipFill rotWithShape="1">
          <a:blip r:embed="rId2">
            <a:extLst>
              <a:ext uri="{28A0092B-C50C-407E-A947-70E740481C1C}">
                <a14:useLocalDpi xmlns:a14="http://schemas.microsoft.com/office/drawing/2010/main" val="0"/>
              </a:ext>
            </a:extLst>
          </a:blip>
          <a:srcRect r="2234" b="3"/>
          <a:stretch/>
        </p:blipFill>
        <p:spPr>
          <a:xfrm>
            <a:off x="7083423" y="581892"/>
            <a:ext cx="4397432" cy="2518756"/>
          </a:xfrm>
          <a:prstGeom prst="rect">
            <a:avLst/>
          </a:prstGeom>
        </p:spPr>
      </p:pic>
      <p:sp>
        <p:nvSpPr>
          <p:cNvPr id="75" name="Rectangle 7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0E0E256F-419B-47CA-8B37-B364E6744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8700" y="3707894"/>
            <a:ext cx="3785015" cy="2518756"/>
          </a:xfrm>
          <a:prstGeom prst="rect">
            <a:avLst/>
          </a:prstGeom>
        </p:spPr>
      </p:pic>
    </p:spTree>
    <p:extLst>
      <p:ext uri="{BB962C8B-B14F-4D97-AF65-F5344CB8AC3E}">
        <p14:creationId xmlns:p14="http://schemas.microsoft.com/office/powerpoint/2010/main" val="3084597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62">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7BAB7E7-333A-4F3B-B17E-E0700F36190D}"/>
              </a:ext>
            </a:extLst>
          </p:cNvPr>
          <p:cNvSpPr>
            <a:spLocks noGrp="1"/>
          </p:cNvSpPr>
          <p:nvPr>
            <p:ph type="title"/>
          </p:nvPr>
        </p:nvSpPr>
        <p:spPr>
          <a:xfrm>
            <a:off x="589560" y="856180"/>
            <a:ext cx="5279408" cy="961444"/>
          </a:xfrm>
        </p:spPr>
        <p:txBody>
          <a:bodyPr anchor="ctr">
            <a:normAutofit/>
          </a:bodyPr>
          <a:lstStyle/>
          <a:p>
            <a:pPr algn="ctr"/>
            <a:r>
              <a:rPr lang="fr-FR" sz="3200" dirty="0"/>
              <a:t>Obligations de transparence</a:t>
            </a:r>
          </a:p>
        </p:txBody>
      </p:sp>
      <p:grpSp>
        <p:nvGrpSpPr>
          <p:cNvPr id="76" name="Group 6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66" name="Rectangle 6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6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B8730175-7710-4E14-8C84-D2129E611917}"/>
              </a:ext>
            </a:extLst>
          </p:cNvPr>
          <p:cNvSpPr>
            <a:spLocks noGrp="1"/>
          </p:cNvSpPr>
          <p:nvPr>
            <p:ph idx="1"/>
          </p:nvPr>
        </p:nvSpPr>
        <p:spPr>
          <a:xfrm>
            <a:off x="590719" y="2123186"/>
            <a:ext cx="5278066" cy="4186905"/>
          </a:xfrm>
        </p:spPr>
        <p:txBody>
          <a:bodyPr anchor="ctr">
            <a:normAutofit fontScale="92500" lnSpcReduction="20000"/>
          </a:bodyPr>
          <a:lstStyle/>
          <a:p>
            <a:pPr marL="0" indent="0" algn="just">
              <a:buNone/>
            </a:pPr>
            <a:r>
              <a:rPr lang="fr-FR" sz="1800" b="1" dirty="0">
                <a:latin typeface="+mj-lt"/>
              </a:rPr>
              <a:t>La déclaration de patrimoine </a:t>
            </a:r>
            <a:r>
              <a:rPr lang="fr-FR" sz="1800" dirty="0">
                <a:latin typeface="+mj-lt"/>
              </a:rPr>
              <a:t>est une « </a:t>
            </a:r>
            <a:r>
              <a:rPr lang="fr-FR" sz="1800" i="1" dirty="0">
                <a:latin typeface="+mj-lt"/>
              </a:rPr>
              <a:t>photographie</a:t>
            </a:r>
            <a:r>
              <a:rPr lang="fr-FR" sz="1800" dirty="0">
                <a:latin typeface="+mj-lt"/>
              </a:rPr>
              <a:t> » de ce que possède l'élu (immeubles, assurances vie, parts sociales, comptes bancaires, véhicules…) à la date de la déclaration. </a:t>
            </a:r>
          </a:p>
          <a:p>
            <a:pPr marL="0" indent="0" algn="just">
              <a:buNone/>
            </a:pPr>
            <a:r>
              <a:rPr lang="fr-FR" sz="1800" b="1" dirty="0">
                <a:latin typeface="+mj-lt"/>
              </a:rPr>
              <a:t>La déclaration d'intérêts </a:t>
            </a:r>
            <a:r>
              <a:rPr lang="fr-FR" sz="1800" dirty="0">
                <a:latin typeface="+mj-lt"/>
              </a:rPr>
              <a:t>recense quant à elle, l’ensemble des activités professionnelles, fonctions, mandats, participations (</a:t>
            </a:r>
            <a:r>
              <a:rPr lang="fr-FR" sz="1800" i="1" dirty="0">
                <a:latin typeface="+mj-lt"/>
              </a:rPr>
              <a:t>les siennes et celles de son conjoint</a:t>
            </a:r>
            <a:r>
              <a:rPr lang="fr-FR" sz="1800" dirty="0">
                <a:latin typeface="+mj-lt"/>
              </a:rPr>
              <a:t>). Elle vise à prévenir tout risques de conflits d’intérêts. </a:t>
            </a:r>
          </a:p>
          <a:p>
            <a:pPr marL="0" indent="0" algn="just">
              <a:buNone/>
            </a:pPr>
            <a:r>
              <a:rPr lang="fr-FR" sz="1800" dirty="0">
                <a:latin typeface="+mj-lt"/>
              </a:rPr>
              <a:t>Elles doivent être </a:t>
            </a:r>
            <a:r>
              <a:rPr lang="fr-FR" sz="1800" b="1" dirty="0">
                <a:latin typeface="+mj-lt"/>
              </a:rPr>
              <a:t>faites dans les 2 mois suivant l'entrée en fonction </a:t>
            </a:r>
            <a:r>
              <a:rPr lang="fr-FR" sz="1800" dirty="0">
                <a:latin typeface="+mj-lt"/>
              </a:rPr>
              <a:t>(</a:t>
            </a:r>
            <a:r>
              <a:rPr lang="fr-FR" sz="1800" i="1" dirty="0">
                <a:latin typeface="+mj-lt"/>
              </a:rPr>
              <a:t>date du premier conseil municipal</a:t>
            </a:r>
            <a:r>
              <a:rPr lang="fr-FR" sz="1800" dirty="0">
                <a:latin typeface="+mj-lt"/>
              </a:rPr>
              <a:t>), </a:t>
            </a:r>
            <a:r>
              <a:rPr lang="fr-FR" sz="1800" b="1" dirty="0">
                <a:latin typeface="+mj-lt"/>
              </a:rPr>
              <a:t>et en cours de mandat en cas de modification importante de la situation patrimoniale ou d'intérêts</a:t>
            </a:r>
            <a:r>
              <a:rPr lang="fr-FR" sz="1800" dirty="0">
                <a:latin typeface="+mj-lt"/>
              </a:rPr>
              <a:t>. Les élus sortants doivent également s'en acquitter 1 mois au plus tard avant la fin du mandat.</a:t>
            </a:r>
          </a:p>
          <a:p>
            <a:pPr marL="0" indent="0" algn="just">
              <a:buNone/>
            </a:pPr>
            <a:r>
              <a:rPr lang="fr-FR" sz="1800" dirty="0">
                <a:latin typeface="+mj-lt"/>
              </a:rPr>
              <a:t>  </a:t>
            </a:r>
            <a:br>
              <a:rPr lang="fr-FR" sz="1800" dirty="0">
                <a:latin typeface="+mj-lt"/>
              </a:rPr>
            </a:br>
            <a:r>
              <a:rPr lang="fr-FR" sz="1800" dirty="0">
                <a:latin typeface="+mj-lt"/>
              </a:rPr>
              <a:t>Le défaut de déclaration est puni de 3 ans de prison et 45 000 € d'amende, assortie éventuellement de la privation des droits civiques, de l'interdiction d'exercer une fonction publique et d'une peine d'inéligibilité </a:t>
            </a:r>
            <a:r>
              <a:rPr lang="fr-FR" sz="1800" b="1" dirty="0">
                <a:latin typeface="+mj-lt"/>
              </a:rPr>
              <a:t>(art. 131-26 et 27 du Code pénal)</a:t>
            </a:r>
          </a:p>
        </p:txBody>
      </p:sp>
      <p:sp>
        <p:nvSpPr>
          <p:cNvPr id="79" name="Rectangle 7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able&#10;&#10;Description générée automatiquement">
            <a:extLst>
              <a:ext uri="{FF2B5EF4-FFF2-40B4-BE49-F238E27FC236}">
                <a16:creationId xmlns:a16="http://schemas.microsoft.com/office/drawing/2014/main" id="{3E3C3B99-98E1-4591-AEC7-B3B84E628108}"/>
              </a:ext>
            </a:extLst>
          </p:cNvPr>
          <p:cNvPicPr>
            <a:picLocks noChangeAspect="1"/>
          </p:cNvPicPr>
          <p:nvPr/>
        </p:nvPicPr>
        <p:blipFill rotWithShape="1">
          <a:blip r:embed="rId2">
            <a:extLst>
              <a:ext uri="{28A0092B-C50C-407E-A947-70E740481C1C}">
                <a14:useLocalDpi xmlns:a14="http://schemas.microsoft.com/office/drawing/2010/main" val="0"/>
              </a:ext>
            </a:extLst>
          </a:blip>
          <a:srcRect r="2234" b="3"/>
          <a:stretch/>
        </p:blipFill>
        <p:spPr>
          <a:xfrm>
            <a:off x="7083423" y="581892"/>
            <a:ext cx="4397432" cy="2518756"/>
          </a:xfrm>
          <a:prstGeom prst="rect">
            <a:avLst/>
          </a:prstGeom>
        </p:spPr>
      </p:pic>
      <p:sp>
        <p:nvSpPr>
          <p:cNvPr id="75" name="Rectangle 7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0E0E256F-419B-47CA-8B37-B364E6744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8700" y="3707894"/>
            <a:ext cx="3785015" cy="2518756"/>
          </a:xfrm>
          <a:prstGeom prst="rect">
            <a:avLst/>
          </a:prstGeom>
        </p:spPr>
      </p:pic>
    </p:spTree>
    <p:extLst>
      <p:ext uri="{BB962C8B-B14F-4D97-AF65-F5344CB8AC3E}">
        <p14:creationId xmlns:p14="http://schemas.microsoft.com/office/powerpoint/2010/main" val="3224804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62">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7BAB7E7-333A-4F3B-B17E-E0700F36190D}"/>
              </a:ext>
            </a:extLst>
          </p:cNvPr>
          <p:cNvSpPr>
            <a:spLocks noGrp="1"/>
          </p:cNvSpPr>
          <p:nvPr>
            <p:ph type="title"/>
          </p:nvPr>
        </p:nvSpPr>
        <p:spPr>
          <a:xfrm>
            <a:off x="589560" y="856180"/>
            <a:ext cx="5279408" cy="1128068"/>
          </a:xfrm>
        </p:spPr>
        <p:txBody>
          <a:bodyPr anchor="ctr">
            <a:normAutofit/>
          </a:bodyPr>
          <a:lstStyle/>
          <a:p>
            <a:pPr algn="ctr"/>
            <a:r>
              <a:rPr lang="fr-FR" sz="3200" dirty="0"/>
              <a:t>Obligations de transparence</a:t>
            </a:r>
            <a:br>
              <a:rPr lang="fr-FR" sz="3200" dirty="0"/>
            </a:br>
            <a:r>
              <a:rPr lang="fr-FR" sz="3200" dirty="0"/>
              <a:t>(emplois familiaux)</a:t>
            </a:r>
          </a:p>
        </p:txBody>
      </p:sp>
      <p:grpSp>
        <p:nvGrpSpPr>
          <p:cNvPr id="76" name="Group 6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66" name="Rectangle 6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6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B8730175-7710-4E14-8C84-D2129E611917}"/>
              </a:ext>
            </a:extLst>
          </p:cNvPr>
          <p:cNvSpPr>
            <a:spLocks noGrp="1"/>
          </p:cNvSpPr>
          <p:nvPr>
            <p:ph idx="1"/>
          </p:nvPr>
        </p:nvSpPr>
        <p:spPr>
          <a:xfrm>
            <a:off x="590719" y="2330505"/>
            <a:ext cx="5278066" cy="3979585"/>
          </a:xfrm>
        </p:spPr>
        <p:txBody>
          <a:bodyPr anchor="ctr">
            <a:normAutofit lnSpcReduction="10000"/>
          </a:bodyPr>
          <a:lstStyle/>
          <a:p>
            <a:pPr marL="0" indent="0">
              <a:buNone/>
            </a:pPr>
            <a:r>
              <a:rPr lang="fr-FR" sz="1800" b="1" dirty="0">
                <a:latin typeface="+mj-lt"/>
              </a:rPr>
              <a:t>PRECISION quant à l’interdiction des emplois familiaux </a:t>
            </a:r>
            <a:endParaRPr lang="fr-FR" sz="1800" dirty="0">
              <a:latin typeface="+mj-lt"/>
            </a:endParaRPr>
          </a:p>
          <a:p>
            <a:pPr marL="0" indent="0" algn="just">
              <a:buNone/>
            </a:pPr>
            <a:r>
              <a:rPr lang="fr-FR" sz="1800" dirty="0">
                <a:latin typeface="+mj-lt"/>
              </a:rPr>
              <a:t>Un maire (</a:t>
            </a:r>
            <a:r>
              <a:rPr lang="fr-FR" sz="1800" i="1" dirty="0">
                <a:latin typeface="+mj-lt"/>
              </a:rPr>
              <a:t>ou président d'EPCI</a:t>
            </a:r>
            <a:r>
              <a:rPr lang="fr-FR" sz="1800" dirty="0">
                <a:latin typeface="+mj-lt"/>
              </a:rPr>
              <a:t>) ne peut pas employer dans </a:t>
            </a:r>
            <a:r>
              <a:rPr lang="fr-FR" sz="1800" b="1" dirty="0">
                <a:latin typeface="+mj-lt"/>
              </a:rPr>
              <a:t>son cabinet </a:t>
            </a:r>
            <a:r>
              <a:rPr lang="fr-FR" sz="1800" dirty="0">
                <a:latin typeface="+mj-lt"/>
              </a:rPr>
              <a:t>des membres de sa famille : </a:t>
            </a:r>
          </a:p>
          <a:p>
            <a:pPr algn="just">
              <a:buFontTx/>
              <a:buChar char="-"/>
            </a:pPr>
            <a:r>
              <a:rPr lang="fr-FR" sz="1800" dirty="0">
                <a:latin typeface="+mj-lt"/>
              </a:rPr>
              <a:t>Conjoint</a:t>
            </a:r>
          </a:p>
          <a:p>
            <a:pPr algn="just">
              <a:buFontTx/>
              <a:buChar char="-"/>
            </a:pPr>
            <a:r>
              <a:rPr lang="fr-FR" sz="1800" dirty="0">
                <a:latin typeface="+mj-lt"/>
              </a:rPr>
              <a:t> partenaire de PACS ou concubin</a:t>
            </a:r>
          </a:p>
          <a:p>
            <a:pPr algn="just">
              <a:buFontTx/>
              <a:buChar char="-"/>
            </a:pPr>
            <a:r>
              <a:rPr lang="fr-FR" sz="1800" dirty="0">
                <a:latin typeface="+mj-lt"/>
              </a:rPr>
              <a:t> parents et enfants (</a:t>
            </a:r>
            <a:r>
              <a:rPr lang="fr-FR" sz="1800" i="1" dirty="0">
                <a:latin typeface="+mj-lt"/>
              </a:rPr>
              <a:t>les siens et ceux de son conjoint, partenaire ou concubin</a:t>
            </a:r>
            <a:r>
              <a:rPr lang="fr-FR" sz="1800" dirty="0">
                <a:latin typeface="+mj-lt"/>
              </a:rPr>
              <a:t>). </a:t>
            </a:r>
          </a:p>
          <a:p>
            <a:pPr marL="0" indent="0" algn="just">
              <a:buNone/>
            </a:pPr>
            <a:r>
              <a:rPr lang="fr-FR" sz="1800" dirty="0">
                <a:latin typeface="+mj-lt"/>
              </a:rPr>
              <a:t>En cas de recrutement de tout autre membre de sa famille, l'élu est tenu d’en faire la déclaration à la HATVP. </a:t>
            </a:r>
          </a:p>
          <a:p>
            <a:pPr marL="0" indent="0" algn="just">
              <a:buNone/>
            </a:pPr>
            <a:r>
              <a:rPr lang="fr-FR" sz="1800" dirty="0">
                <a:latin typeface="+mj-lt"/>
              </a:rPr>
              <a:t>Toute infraction à cette règle est passible de 3 ans de prison et 45 000 € d'amende, et les salaires devront être remboursés. </a:t>
            </a:r>
          </a:p>
          <a:p>
            <a:pPr marL="0" indent="0">
              <a:buNone/>
            </a:pPr>
            <a:endParaRPr lang="fr-FR" sz="1400" dirty="0"/>
          </a:p>
        </p:txBody>
      </p:sp>
      <p:sp>
        <p:nvSpPr>
          <p:cNvPr id="79" name="Rectangle 7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able&#10;&#10;Description générée automatiquement">
            <a:extLst>
              <a:ext uri="{FF2B5EF4-FFF2-40B4-BE49-F238E27FC236}">
                <a16:creationId xmlns:a16="http://schemas.microsoft.com/office/drawing/2014/main" id="{3E3C3B99-98E1-4591-AEC7-B3B84E628108}"/>
              </a:ext>
            </a:extLst>
          </p:cNvPr>
          <p:cNvPicPr>
            <a:picLocks noChangeAspect="1"/>
          </p:cNvPicPr>
          <p:nvPr/>
        </p:nvPicPr>
        <p:blipFill rotWithShape="1">
          <a:blip r:embed="rId2">
            <a:extLst>
              <a:ext uri="{28A0092B-C50C-407E-A947-70E740481C1C}">
                <a14:useLocalDpi xmlns:a14="http://schemas.microsoft.com/office/drawing/2010/main" val="0"/>
              </a:ext>
            </a:extLst>
          </a:blip>
          <a:srcRect r="2234" b="3"/>
          <a:stretch/>
        </p:blipFill>
        <p:spPr>
          <a:xfrm>
            <a:off x="7083423" y="581892"/>
            <a:ext cx="4397432" cy="2518756"/>
          </a:xfrm>
          <a:prstGeom prst="rect">
            <a:avLst/>
          </a:prstGeom>
        </p:spPr>
      </p:pic>
      <p:sp>
        <p:nvSpPr>
          <p:cNvPr id="75" name="Rectangle 7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0E0E256F-419B-47CA-8B37-B364E6744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8700" y="3707894"/>
            <a:ext cx="3785015" cy="2518756"/>
          </a:xfrm>
          <a:prstGeom prst="rect">
            <a:avLst/>
          </a:prstGeom>
        </p:spPr>
      </p:pic>
    </p:spTree>
    <p:extLst>
      <p:ext uri="{BB962C8B-B14F-4D97-AF65-F5344CB8AC3E}">
        <p14:creationId xmlns:p14="http://schemas.microsoft.com/office/powerpoint/2010/main" val="1812473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36CFC0A-8C37-453C-9488-1B30FBC3B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00B945E-B38C-40C4-B165-E43BB99E75B2}"/>
              </a:ext>
            </a:extLst>
          </p:cNvPr>
          <p:cNvSpPr>
            <a:spLocks noGrp="1"/>
          </p:cNvSpPr>
          <p:nvPr>
            <p:ph type="title"/>
          </p:nvPr>
        </p:nvSpPr>
        <p:spPr>
          <a:xfrm>
            <a:off x="1382597" y="3424348"/>
            <a:ext cx="9426806" cy="1023825"/>
          </a:xfrm>
        </p:spPr>
        <p:txBody>
          <a:bodyPr vert="horz" lIns="91440" tIns="45720" rIns="91440" bIns="45720" rtlCol="0" anchor="b">
            <a:normAutofit/>
          </a:bodyPr>
          <a:lstStyle/>
          <a:p>
            <a:pPr algn="ctr"/>
            <a:r>
              <a:rPr lang="en-US" sz="4600" b="1" dirty="0">
                <a:solidFill>
                  <a:srgbClr val="1B1B1B"/>
                </a:solidFill>
              </a:rPr>
              <a:t>GARANTIES PROFESSIONNELLES</a:t>
            </a:r>
          </a:p>
        </p:txBody>
      </p:sp>
      <p:sp>
        <p:nvSpPr>
          <p:cNvPr id="20" name="Oval 19">
            <a:extLst>
              <a:ext uri="{FF2B5EF4-FFF2-40B4-BE49-F238E27FC236}">
                <a16:creationId xmlns:a16="http://schemas.microsoft.com/office/drawing/2014/main" id="{FBC3EAFD-A275-4F9B-8F62-72B6678F3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526" y="933319"/>
            <a:ext cx="2463430" cy="2486070"/>
          </a:xfrm>
          <a:prstGeom prst="ellipse">
            <a:avLst/>
          </a:prstGeom>
          <a:solidFill>
            <a:srgbClr val="3E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6E64A6D-2B9F-4AAD-AB42-A61BAF01A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92" y="1268361"/>
            <a:ext cx="1956816" cy="1953058"/>
          </a:xfrm>
          <a:prstGeom prst="ellipse">
            <a:avLst/>
          </a:prstGeom>
          <a:solidFill>
            <a:srgbClr val="FFFFFF"/>
          </a:solidFill>
          <a:ln>
            <a:solidFill>
              <a:srgbClr val="3E35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dessin&#10;&#10;Description générée automatiquement">
            <a:extLst>
              <a:ext uri="{FF2B5EF4-FFF2-40B4-BE49-F238E27FC236}">
                <a16:creationId xmlns:a16="http://schemas.microsoft.com/office/drawing/2014/main" id="{3CD902BB-F00D-405B-81BD-DA618F32531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207" r="9959" b="2"/>
          <a:stretch/>
        </p:blipFill>
        <p:spPr>
          <a:xfrm>
            <a:off x="5181600" y="1330490"/>
            <a:ext cx="1828800" cy="182880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24" name="Picture 23">
            <a:extLst>
              <a:ext uri="{FF2B5EF4-FFF2-40B4-BE49-F238E27FC236}">
                <a16:creationId xmlns:a16="http://schemas.microsoft.com/office/drawing/2014/main" id="{C51881DD-AD85-41BE-8A49-C2FB45800E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rcRect l="33525" t="5243" r="33525" b="36180"/>
          <a:stretch>
            <a:fillRect/>
          </a:stretch>
        </p:blipFill>
        <p:spPr>
          <a:xfrm>
            <a:off x="4860081" y="896194"/>
            <a:ext cx="2560320" cy="2560320"/>
          </a:xfrm>
          <a:custGeom>
            <a:avLst/>
            <a:gdLst>
              <a:gd name="connsiteX0" fmla="*/ 2008598 w 4017196"/>
              <a:gd name="connsiteY0" fmla="*/ 0 h 4017196"/>
              <a:gd name="connsiteX1" fmla="*/ 4017196 w 4017196"/>
              <a:gd name="connsiteY1" fmla="*/ 2008598 h 4017196"/>
              <a:gd name="connsiteX2" fmla="*/ 2008598 w 4017196"/>
              <a:gd name="connsiteY2" fmla="*/ 4017196 h 4017196"/>
              <a:gd name="connsiteX3" fmla="*/ 0 w 4017196"/>
              <a:gd name="connsiteY3" fmla="*/ 2008598 h 4017196"/>
              <a:gd name="connsiteX4" fmla="*/ 2008598 w 4017196"/>
              <a:gd name="connsiteY4" fmla="*/ 0 h 401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196" h="4017196">
                <a:moveTo>
                  <a:pt x="2008598" y="0"/>
                </a:moveTo>
                <a:cubicBezTo>
                  <a:pt x="3117916" y="0"/>
                  <a:pt x="4017196" y="899280"/>
                  <a:pt x="4017196" y="2008598"/>
                </a:cubicBezTo>
                <a:cubicBezTo>
                  <a:pt x="4017196" y="3117916"/>
                  <a:pt x="3117916" y="4017196"/>
                  <a:pt x="2008598" y="4017196"/>
                </a:cubicBezTo>
                <a:cubicBezTo>
                  <a:pt x="899280" y="4017196"/>
                  <a:pt x="0" y="3117916"/>
                  <a:pt x="0" y="2008598"/>
                </a:cubicBezTo>
                <a:cubicBezTo>
                  <a:pt x="0" y="899280"/>
                  <a:pt x="899280" y="0"/>
                  <a:pt x="2008598" y="0"/>
                </a:cubicBezTo>
                <a:close/>
              </a:path>
            </a:pathLst>
          </a:custGeom>
        </p:spPr>
      </p:pic>
      <p:cxnSp>
        <p:nvCxnSpPr>
          <p:cNvPr id="26" name="Straight Connector 25">
            <a:extLst>
              <a:ext uri="{FF2B5EF4-FFF2-40B4-BE49-F238E27FC236}">
                <a16:creationId xmlns:a16="http://schemas.microsoft.com/office/drawing/2014/main" id="{9AD20FE8-ED02-4CDE-83B1-A1436305C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5960" y="4971278"/>
            <a:ext cx="640080" cy="0"/>
          </a:xfrm>
          <a:prstGeom prst="line">
            <a:avLst/>
          </a:prstGeom>
          <a:ln w="28575">
            <a:solidFill>
              <a:srgbClr val="F71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02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04102D7-273D-4DF1-B655-815AFDB5A201}"/>
              </a:ext>
            </a:extLst>
          </p:cNvPr>
          <p:cNvSpPr>
            <a:spLocks noGrp="1"/>
          </p:cNvSpPr>
          <p:nvPr>
            <p:ph type="title"/>
          </p:nvPr>
        </p:nvSpPr>
        <p:spPr>
          <a:xfrm>
            <a:off x="1043631" y="809898"/>
            <a:ext cx="9942716" cy="1554480"/>
          </a:xfrm>
        </p:spPr>
        <p:txBody>
          <a:bodyPr anchor="ctr">
            <a:normAutofit/>
          </a:bodyPr>
          <a:lstStyle/>
          <a:p>
            <a:r>
              <a:rPr lang="fr-FR" dirty="0"/>
              <a:t>Les garanties professionnelles</a:t>
            </a:r>
          </a:p>
        </p:txBody>
      </p:sp>
      <p:sp>
        <p:nvSpPr>
          <p:cNvPr id="3" name="Espace réservé du contenu 2">
            <a:extLst>
              <a:ext uri="{FF2B5EF4-FFF2-40B4-BE49-F238E27FC236}">
                <a16:creationId xmlns:a16="http://schemas.microsoft.com/office/drawing/2014/main" id="{84A7C4E2-49BC-40FE-8315-7F08D9FA1C72}"/>
              </a:ext>
            </a:extLst>
          </p:cNvPr>
          <p:cNvSpPr>
            <a:spLocks noGrp="1"/>
          </p:cNvSpPr>
          <p:nvPr>
            <p:ph idx="1"/>
          </p:nvPr>
        </p:nvSpPr>
        <p:spPr>
          <a:xfrm>
            <a:off x="1045028" y="3017522"/>
            <a:ext cx="9941319" cy="3124658"/>
          </a:xfrm>
        </p:spPr>
        <p:txBody>
          <a:bodyPr anchor="ctr">
            <a:normAutofit/>
          </a:bodyPr>
          <a:lstStyle/>
          <a:p>
            <a:pPr marL="0" indent="0" algn="just">
              <a:buNone/>
            </a:pPr>
            <a:r>
              <a:rPr lang="fr-FR" sz="2200" dirty="0">
                <a:latin typeface="+mj-lt"/>
              </a:rPr>
              <a:t>En dehors des incompatibilités prévues par la loi, tout élu peut choisir de mener de front son mandat électif et son activité professionnelle ou de mettre cette dernière entre parenthèses le temps du mandat. Dans tous les cas, vous bénéficiez de garanties. </a:t>
            </a:r>
          </a:p>
          <a:p>
            <a:pPr marL="0" indent="0">
              <a:buNone/>
            </a:pPr>
            <a:endParaRPr lang="fr-FR" sz="2200" b="1" u="sng" dirty="0">
              <a:latin typeface="+mj-lt"/>
            </a:endParaRPr>
          </a:p>
          <a:p>
            <a:pPr marL="0" indent="0">
              <a:buNone/>
            </a:pPr>
            <a:r>
              <a:rPr lang="fr-FR" sz="2200" b="1" u="sng" dirty="0">
                <a:latin typeface="+mj-lt"/>
              </a:rPr>
              <a:t>Deux hypothèses peuvent donc se présenter : </a:t>
            </a:r>
          </a:p>
          <a:p>
            <a:pPr marL="514350" indent="-514350">
              <a:buAutoNum type="arabicParenR"/>
            </a:pPr>
            <a:r>
              <a:rPr lang="fr-FR" sz="2200" dirty="0">
                <a:latin typeface="+mj-lt"/>
              </a:rPr>
              <a:t>La suspension de l’activité professionnelle pour l’exercice du mandat</a:t>
            </a:r>
          </a:p>
          <a:p>
            <a:pPr marL="514350" indent="-514350">
              <a:buFont typeface="Arial" panose="020B0604020202020204" pitchFamily="34" charset="0"/>
              <a:buAutoNum type="arabicParenR"/>
            </a:pPr>
            <a:r>
              <a:rPr lang="fr-FR" sz="2200" dirty="0">
                <a:latin typeface="+mj-lt"/>
              </a:rPr>
              <a:t>La conciliation du mandat avec l’exercice d’une activité professionnelle</a:t>
            </a:r>
          </a:p>
          <a:p>
            <a:pPr marL="0" indent="0">
              <a:buNone/>
            </a:pPr>
            <a:endParaRPr lang="fr-FR" sz="22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78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04102D7-273D-4DF1-B655-815AFDB5A201}"/>
              </a:ext>
            </a:extLst>
          </p:cNvPr>
          <p:cNvSpPr>
            <a:spLocks noGrp="1"/>
          </p:cNvSpPr>
          <p:nvPr>
            <p:ph type="title"/>
          </p:nvPr>
        </p:nvSpPr>
        <p:spPr>
          <a:xfrm>
            <a:off x="1043631" y="809898"/>
            <a:ext cx="9942716" cy="1554480"/>
          </a:xfrm>
        </p:spPr>
        <p:txBody>
          <a:bodyPr anchor="ctr">
            <a:normAutofit/>
          </a:bodyPr>
          <a:lstStyle/>
          <a:p>
            <a:pPr algn="ctr"/>
            <a:r>
              <a:rPr lang="fr-FR" dirty="0"/>
              <a:t>Suspension d’activité au profit du mandat</a:t>
            </a:r>
          </a:p>
        </p:txBody>
      </p:sp>
      <p:sp>
        <p:nvSpPr>
          <p:cNvPr id="3" name="Espace réservé du contenu 2">
            <a:extLst>
              <a:ext uri="{FF2B5EF4-FFF2-40B4-BE49-F238E27FC236}">
                <a16:creationId xmlns:a16="http://schemas.microsoft.com/office/drawing/2014/main" id="{84A7C4E2-49BC-40FE-8315-7F08D9FA1C72}"/>
              </a:ext>
            </a:extLst>
          </p:cNvPr>
          <p:cNvSpPr>
            <a:spLocks noGrp="1"/>
          </p:cNvSpPr>
          <p:nvPr>
            <p:ph idx="1"/>
          </p:nvPr>
        </p:nvSpPr>
        <p:spPr>
          <a:xfrm>
            <a:off x="1045028" y="3017522"/>
            <a:ext cx="9941319" cy="3124658"/>
          </a:xfrm>
        </p:spPr>
        <p:txBody>
          <a:bodyPr anchor="ctr">
            <a:normAutofit/>
          </a:bodyPr>
          <a:lstStyle/>
          <a:p>
            <a:pPr marL="0" indent="0" algn="just">
              <a:buNone/>
            </a:pPr>
            <a:r>
              <a:rPr lang="fr-FR" sz="2400" dirty="0">
                <a:latin typeface="+mj-lt"/>
              </a:rPr>
              <a:t>L’élu choisit ici de mettre temporairement un terme à son activité professionnelle pour se consacrer, de manière exclusive à son ou ses mandat(s). Sa situation va être différente selon qu’il est salarié de droit privé </a:t>
            </a:r>
            <a:r>
              <a:rPr lang="fr-FR" sz="2400" b="1" dirty="0">
                <a:latin typeface="+mj-lt"/>
              </a:rPr>
              <a:t>(1) </a:t>
            </a:r>
            <a:r>
              <a:rPr lang="fr-FR" sz="2400" dirty="0">
                <a:latin typeface="+mj-lt"/>
              </a:rPr>
              <a:t>ou agent public, titulaire ou contractuel </a:t>
            </a:r>
            <a:r>
              <a:rPr lang="fr-FR" sz="2400" b="1" dirty="0">
                <a:latin typeface="+mj-lt"/>
              </a:rPr>
              <a:t>(2). </a:t>
            </a:r>
          </a:p>
          <a:p>
            <a:pPr marL="0" indent="0">
              <a:buNone/>
            </a:pPr>
            <a:endParaRPr lang="fr-F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024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04102D7-273D-4DF1-B655-815AFDB5A201}"/>
              </a:ext>
            </a:extLst>
          </p:cNvPr>
          <p:cNvSpPr>
            <a:spLocks noGrp="1"/>
          </p:cNvSpPr>
          <p:nvPr>
            <p:ph type="title"/>
          </p:nvPr>
        </p:nvSpPr>
        <p:spPr>
          <a:xfrm>
            <a:off x="1043631" y="809899"/>
            <a:ext cx="9942716" cy="942702"/>
          </a:xfrm>
        </p:spPr>
        <p:txBody>
          <a:bodyPr anchor="ctr">
            <a:normAutofit/>
          </a:bodyPr>
          <a:lstStyle/>
          <a:p>
            <a:r>
              <a:rPr lang="fr-FR" dirty="0"/>
              <a:t>Suspension d’activité au profit du mandat</a:t>
            </a:r>
          </a:p>
        </p:txBody>
      </p:sp>
      <p:sp>
        <p:nvSpPr>
          <p:cNvPr id="3" name="Espace réservé du contenu 2">
            <a:extLst>
              <a:ext uri="{FF2B5EF4-FFF2-40B4-BE49-F238E27FC236}">
                <a16:creationId xmlns:a16="http://schemas.microsoft.com/office/drawing/2014/main" id="{84A7C4E2-49BC-40FE-8315-7F08D9FA1C72}"/>
              </a:ext>
            </a:extLst>
          </p:cNvPr>
          <p:cNvSpPr>
            <a:spLocks noGrp="1"/>
          </p:cNvSpPr>
          <p:nvPr>
            <p:ph idx="1"/>
          </p:nvPr>
        </p:nvSpPr>
        <p:spPr>
          <a:xfrm>
            <a:off x="1045028" y="2704014"/>
            <a:ext cx="9941319" cy="3540032"/>
          </a:xfrm>
        </p:spPr>
        <p:txBody>
          <a:bodyPr anchor="ctr">
            <a:normAutofit fontScale="85000" lnSpcReduction="10000"/>
          </a:bodyPr>
          <a:lstStyle/>
          <a:p>
            <a:pPr marL="342900" indent="-342900">
              <a:buAutoNum type="arabicParenR"/>
            </a:pPr>
            <a:r>
              <a:rPr lang="fr-FR" sz="1800" b="1" u="sng" dirty="0">
                <a:latin typeface="+mj-lt"/>
              </a:rPr>
              <a:t>L’élu salarié de droit privé </a:t>
            </a:r>
          </a:p>
          <a:p>
            <a:pPr marL="0" indent="0" algn="just">
              <a:buNone/>
            </a:pPr>
            <a:r>
              <a:rPr lang="fr-FR" sz="1800" dirty="0">
                <a:latin typeface="+mj-lt"/>
              </a:rPr>
              <a:t>Les maires, les présidents d’EPCI à fiscalité propre, les adjoints au maire de commune de + de 10 000 habitants, les vice-présidents des communautés de communes de + de 10 000 habitants, et des autres EPCI à fiscalité propre, </a:t>
            </a:r>
            <a:r>
              <a:rPr lang="fr-FR" sz="1800" b="1" dirty="0">
                <a:latin typeface="+mj-lt"/>
              </a:rPr>
              <a:t>peuvent bénéficier d’une suspension de plein droit de leur contrat de travail</a:t>
            </a:r>
            <a:r>
              <a:rPr lang="fr-FR" sz="1800" dirty="0">
                <a:latin typeface="+mj-lt"/>
              </a:rPr>
              <a:t>, à condition de justifier d’une ancienneté minimale d’un an chez leur employeur à la date de l’entrée en fonction. </a:t>
            </a:r>
            <a:r>
              <a:rPr lang="fr-FR" sz="1800" dirty="0"/>
              <a:t>Dans les autres cas, l’employeur est libre d’accorder ou non la suspension du contrat de travail. </a:t>
            </a:r>
            <a:endParaRPr lang="fr-FR" sz="1800" dirty="0">
              <a:latin typeface="+mj-lt"/>
            </a:endParaRPr>
          </a:p>
          <a:p>
            <a:pPr marL="0" indent="0" algn="just">
              <a:buNone/>
            </a:pPr>
            <a:r>
              <a:rPr lang="fr-FR" sz="1800" dirty="0">
                <a:latin typeface="+mj-lt"/>
              </a:rPr>
              <a:t>La demande se fait par LRAR et prend effet 15 jours après réception du courrier par l’employeur. </a:t>
            </a:r>
          </a:p>
          <a:p>
            <a:pPr marL="0" indent="0" algn="just">
              <a:buNone/>
            </a:pPr>
            <a:r>
              <a:rPr lang="fr-FR" sz="1800" dirty="0">
                <a:latin typeface="+mj-lt"/>
              </a:rPr>
              <a:t>Pendant la durée de la suspension, le salarié n’est pas rémunéré et n’acquiert pas de droit à congés payés, ni ancienneté. </a:t>
            </a:r>
          </a:p>
          <a:p>
            <a:pPr marL="0" indent="0" algn="just">
              <a:buNone/>
            </a:pPr>
            <a:r>
              <a:rPr lang="fr-FR" sz="1800" dirty="0">
                <a:latin typeface="+mj-lt"/>
              </a:rPr>
              <a:t>A l’expiration du mandat, y compris après un premier renouvellement, l’élu retrouve son emploi ou un emploi analogue assorti d’une rémunération équivalente, dans les deux mois suivants la date à laquelle il a avisé son employeur. </a:t>
            </a:r>
          </a:p>
          <a:p>
            <a:pPr marL="0" indent="0" algn="just">
              <a:buNone/>
            </a:pPr>
            <a:r>
              <a:rPr lang="fr-FR" sz="1800" dirty="0">
                <a:latin typeface="+mj-lt"/>
              </a:rPr>
              <a:t>Le salarié peut bénéficier d’un stage de remise à niveau, d’une formation professionnelle, d’un bilan de compétence. </a:t>
            </a:r>
          </a:p>
          <a:p>
            <a:pPr marL="0" indent="0" algn="just">
              <a:buNone/>
            </a:pPr>
            <a:r>
              <a:rPr lang="fr-FR" sz="1800" b="1" i="1" dirty="0">
                <a:solidFill>
                  <a:schemeClr val="accent4">
                    <a:lumMod val="75000"/>
                  </a:schemeClr>
                </a:solidFill>
              </a:rPr>
              <a:t>La loi Engagement et Proximité a prévu l’organisation d’un entretien entre le salarié élu et son employeur en début de mandat pour fixer les modalités de conciliation entre l’activité professionnelle et l’exercice du mandat, et l’information de l’employeur sur les dispositions relatives au statut de l’élu. </a:t>
            </a:r>
          </a:p>
          <a:p>
            <a:pPr marL="457200" lvl="1" indent="0">
              <a:buNone/>
            </a:pPr>
            <a:endParaRPr lang="fr-FR" sz="1000" dirty="0">
              <a:latin typeface="+mj-lt"/>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476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04102D7-273D-4DF1-B655-815AFDB5A201}"/>
              </a:ext>
            </a:extLst>
          </p:cNvPr>
          <p:cNvSpPr>
            <a:spLocks noGrp="1"/>
          </p:cNvSpPr>
          <p:nvPr>
            <p:ph type="title"/>
          </p:nvPr>
        </p:nvSpPr>
        <p:spPr>
          <a:xfrm>
            <a:off x="1043631" y="809899"/>
            <a:ext cx="9942716" cy="961752"/>
          </a:xfrm>
        </p:spPr>
        <p:txBody>
          <a:bodyPr anchor="ctr">
            <a:normAutofit/>
          </a:bodyPr>
          <a:lstStyle/>
          <a:p>
            <a:r>
              <a:rPr lang="fr-FR" dirty="0"/>
              <a:t>Suspension d’activité au profit du mandat</a:t>
            </a:r>
          </a:p>
        </p:txBody>
      </p:sp>
      <p:sp>
        <p:nvSpPr>
          <p:cNvPr id="3" name="Espace réservé du contenu 2">
            <a:extLst>
              <a:ext uri="{FF2B5EF4-FFF2-40B4-BE49-F238E27FC236}">
                <a16:creationId xmlns:a16="http://schemas.microsoft.com/office/drawing/2014/main" id="{84A7C4E2-49BC-40FE-8315-7F08D9FA1C72}"/>
              </a:ext>
            </a:extLst>
          </p:cNvPr>
          <p:cNvSpPr>
            <a:spLocks noGrp="1"/>
          </p:cNvSpPr>
          <p:nvPr>
            <p:ph idx="1"/>
          </p:nvPr>
        </p:nvSpPr>
        <p:spPr>
          <a:xfrm>
            <a:off x="1045028" y="2438401"/>
            <a:ext cx="9941319" cy="3703779"/>
          </a:xfrm>
        </p:spPr>
        <p:txBody>
          <a:bodyPr anchor="ctr">
            <a:normAutofit fontScale="92500" lnSpcReduction="10000"/>
          </a:bodyPr>
          <a:lstStyle/>
          <a:p>
            <a:pPr marL="0" indent="0" algn="just">
              <a:buNone/>
            </a:pPr>
            <a:r>
              <a:rPr lang="fr-FR" sz="1500" b="1" u="sng" dirty="0">
                <a:latin typeface="+mj-lt"/>
              </a:rPr>
              <a:t>2) L’élu fonctionnaire </a:t>
            </a:r>
          </a:p>
          <a:p>
            <a:pPr marL="0" indent="0" algn="just">
              <a:buNone/>
            </a:pPr>
            <a:r>
              <a:rPr lang="fr-FR" sz="1500" dirty="0">
                <a:latin typeface="+mj-lt"/>
              </a:rPr>
              <a:t>S’agissant des fonctionnaires, les garanties diffèrent selon que l’agent est fonctionnaire titulaire ou contractuel. </a:t>
            </a:r>
          </a:p>
          <a:p>
            <a:pPr algn="just"/>
            <a:r>
              <a:rPr lang="fr-FR" sz="1500" b="1" dirty="0">
                <a:latin typeface="+mj-lt"/>
              </a:rPr>
              <a:t>Le fonctionnaire titulaire </a:t>
            </a:r>
          </a:p>
          <a:p>
            <a:pPr marL="0" indent="0" algn="just">
              <a:buNone/>
            </a:pPr>
            <a:r>
              <a:rPr lang="fr-FR" sz="1500" dirty="0">
                <a:latin typeface="+mj-lt"/>
              </a:rPr>
              <a:t>Deux options sont possibles : la détachement ou la mise en disponibilité</a:t>
            </a:r>
          </a:p>
          <a:p>
            <a:pPr marL="0" indent="0" algn="just">
              <a:buNone/>
            </a:pPr>
            <a:r>
              <a:rPr lang="fr-FR" sz="1500" b="1" dirty="0">
                <a:latin typeface="+mj-lt"/>
              </a:rPr>
              <a:t>Le détachement</a:t>
            </a:r>
            <a:r>
              <a:rPr lang="fr-FR" sz="1500" dirty="0">
                <a:latin typeface="+mj-lt"/>
              </a:rPr>
              <a:t> : tous fonctionnaires de l’une des trois fonctions publiques peut demander à être détaché pour remplir sa fonction élective. Il est de droit si il s’agit d’un mandat de maire, de président d’EPCI à fiscalité propre, d’adjoint au maire des communes de + de 10 000 habitants, de vice présidents de communauté de communes de + de 10 000 habitants, et des autres EPCI à fiscalité propre. </a:t>
            </a:r>
          </a:p>
          <a:p>
            <a:pPr marL="0" indent="0" algn="just">
              <a:buNone/>
            </a:pPr>
            <a:r>
              <a:rPr lang="fr-FR" sz="1500" dirty="0">
                <a:latin typeface="+mj-lt"/>
              </a:rPr>
              <a:t>Dans les autres cas, il est accordé, sous réserves des nécessités du service. </a:t>
            </a:r>
          </a:p>
          <a:p>
            <a:pPr marL="0" indent="0" algn="just">
              <a:buNone/>
            </a:pPr>
            <a:r>
              <a:rPr lang="fr-FR" sz="1500" dirty="0">
                <a:latin typeface="+mj-lt"/>
              </a:rPr>
              <a:t>Le fonctionnaire détaché ne perçoit plus aucune rémunération mais continue à bénéficier dans son corps ou cadre d’emploi d’origine, de ses droits à l’avancement ou à la retraite. </a:t>
            </a:r>
          </a:p>
          <a:p>
            <a:pPr marL="0" indent="0" algn="just">
              <a:buNone/>
            </a:pPr>
            <a:r>
              <a:rPr lang="fr-FR" sz="1500" dirty="0">
                <a:latin typeface="+mj-lt"/>
              </a:rPr>
              <a:t>Au terme de leur mandat, les fonctionnaires élus sont réintégrés selon les conditions de droit commun, </a:t>
            </a:r>
          </a:p>
          <a:p>
            <a:pPr marL="0" indent="0" algn="just">
              <a:buNone/>
            </a:pPr>
            <a:r>
              <a:rPr lang="fr-FR" sz="1500" b="1" dirty="0">
                <a:latin typeface="+mj-lt"/>
              </a:rPr>
              <a:t>La mise en disponibilité : </a:t>
            </a:r>
            <a:r>
              <a:rPr lang="fr-FR" sz="1500" dirty="0">
                <a:latin typeface="+mj-lt"/>
              </a:rPr>
              <a:t>Dans cette position, l’élu cesse de bénéficier de ses droits à l’avancement et à la retraite. </a:t>
            </a:r>
          </a:p>
          <a:p>
            <a:pPr marL="0" indent="0" algn="just">
              <a:buNone/>
            </a:pPr>
            <a:r>
              <a:rPr lang="fr-FR" sz="1500" dirty="0">
                <a:latin typeface="+mj-lt"/>
              </a:rPr>
              <a:t>La mise en disponibilité est accordée de droit pendant la durée de leur mandat et sur leur demande, aux fonctionnaires territoriaux ou de l’Etat qui exercent un mandat d’élu local.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201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04102D7-273D-4DF1-B655-815AFDB5A201}"/>
              </a:ext>
            </a:extLst>
          </p:cNvPr>
          <p:cNvSpPr>
            <a:spLocks noGrp="1"/>
          </p:cNvSpPr>
          <p:nvPr>
            <p:ph type="title"/>
          </p:nvPr>
        </p:nvSpPr>
        <p:spPr>
          <a:xfrm>
            <a:off x="1043631" y="809898"/>
            <a:ext cx="9942716" cy="1554480"/>
          </a:xfrm>
        </p:spPr>
        <p:txBody>
          <a:bodyPr anchor="ctr">
            <a:normAutofit/>
          </a:bodyPr>
          <a:lstStyle/>
          <a:p>
            <a:r>
              <a:rPr lang="fr-FR" dirty="0"/>
              <a:t>Suspension d’activité au profit du mandat</a:t>
            </a:r>
          </a:p>
        </p:txBody>
      </p:sp>
      <p:sp>
        <p:nvSpPr>
          <p:cNvPr id="3" name="Espace réservé du contenu 2">
            <a:extLst>
              <a:ext uri="{FF2B5EF4-FFF2-40B4-BE49-F238E27FC236}">
                <a16:creationId xmlns:a16="http://schemas.microsoft.com/office/drawing/2014/main" id="{84A7C4E2-49BC-40FE-8315-7F08D9FA1C72}"/>
              </a:ext>
            </a:extLst>
          </p:cNvPr>
          <p:cNvSpPr>
            <a:spLocks noGrp="1"/>
          </p:cNvSpPr>
          <p:nvPr>
            <p:ph idx="1"/>
          </p:nvPr>
        </p:nvSpPr>
        <p:spPr>
          <a:xfrm>
            <a:off x="1045028" y="3017522"/>
            <a:ext cx="9941319" cy="3124658"/>
          </a:xfrm>
        </p:spPr>
        <p:txBody>
          <a:bodyPr anchor="ctr">
            <a:normAutofit/>
          </a:bodyPr>
          <a:lstStyle/>
          <a:p>
            <a:pPr algn="just"/>
            <a:r>
              <a:rPr lang="fr-FR" sz="2000" b="1" dirty="0">
                <a:latin typeface="+mj-lt"/>
              </a:rPr>
              <a:t>Le fonctionnaire non titulaire</a:t>
            </a:r>
          </a:p>
          <a:p>
            <a:pPr marL="0" indent="0" algn="just">
              <a:buNone/>
            </a:pPr>
            <a:r>
              <a:rPr lang="fr-FR" sz="2000" dirty="0">
                <a:latin typeface="+mj-lt"/>
              </a:rPr>
              <a:t>S’agissant des fonctionnaires non titulaires, il convient de se référer aux dispositions du code du travail </a:t>
            </a:r>
            <a:r>
              <a:rPr lang="fr-FR" sz="2000" b="1" dirty="0">
                <a:latin typeface="+mj-lt"/>
              </a:rPr>
              <a:t>(L. 3142-64 du code du travail) </a:t>
            </a:r>
            <a:r>
              <a:rPr lang="fr-FR" sz="2000" dirty="0">
                <a:latin typeface="+mj-lt"/>
              </a:rPr>
              <a:t>relatives à la suspension du </a:t>
            </a:r>
            <a:r>
              <a:rPr lang="fr-FR" sz="2000" b="1" dirty="0">
                <a:latin typeface="+mj-lt"/>
              </a:rPr>
              <a:t>contrat du salarié </a:t>
            </a:r>
            <a:r>
              <a:rPr lang="fr-FR" sz="2000" dirty="0">
                <a:latin typeface="+mj-lt"/>
              </a:rPr>
              <a:t>qui justifie d’un an d’ancienneté, lesquelles s’appliquent aux « </a:t>
            </a:r>
            <a:r>
              <a:rPr lang="fr-FR" sz="2000" i="1" dirty="0">
                <a:latin typeface="+mj-lt"/>
              </a:rPr>
              <a:t>agents non titulaires de l’Etat, des collectivités territoriales, et de leurs établissements publics, ainsi qu’aux personnels des entreprises publiques, sauf s’ils bénéficient de dispositions plus favorables </a:t>
            </a:r>
            <a:r>
              <a:rPr lang="fr-FR" sz="2000" dirty="0">
                <a:latin typeface="+mj-lt"/>
              </a:rPr>
              <a:t>». </a:t>
            </a:r>
          </a:p>
          <a:p>
            <a:pPr marL="0" indent="0">
              <a:buNone/>
            </a:pPr>
            <a:endParaRPr lang="fr-FR" sz="2000" dirty="0">
              <a:latin typeface="+mj-lt"/>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05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0A8485-FEEA-4437-B4EE-8D72FD63B5C5}"/>
              </a:ext>
            </a:extLst>
          </p:cNvPr>
          <p:cNvSpPr>
            <a:spLocks noGrp="1"/>
          </p:cNvSpPr>
          <p:nvPr>
            <p:ph type="title"/>
          </p:nvPr>
        </p:nvSpPr>
        <p:spPr>
          <a:xfrm>
            <a:off x="1136428" y="627564"/>
            <a:ext cx="7474172" cy="1325563"/>
          </a:xfrm>
        </p:spPr>
        <p:txBody>
          <a:bodyPr>
            <a:normAutofit/>
          </a:bodyPr>
          <a:lstStyle/>
          <a:p>
            <a:r>
              <a:rPr lang="fr-FR" b="1" dirty="0">
                <a:cs typeface="Times New Roman" panose="02020603050405020304" pitchFamily="18" charset="0"/>
              </a:rPr>
              <a:t>OBJECTIFS</a:t>
            </a:r>
          </a:p>
        </p:txBody>
      </p:sp>
      <p:sp>
        <p:nvSpPr>
          <p:cNvPr id="20" name="Espace réservé du contenu 2">
            <a:extLst>
              <a:ext uri="{FF2B5EF4-FFF2-40B4-BE49-F238E27FC236}">
                <a16:creationId xmlns:a16="http://schemas.microsoft.com/office/drawing/2014/main" id="{4E843DE8-C8F8-4C84-8B5F-57A302FCD33A}"/>
              </a:ext>
            </a:extLst>
          </p:cNvPr>
          <p:cNvSpPr>
            <a:spLocks noGrp="1"/>
          </p:cNvSpPr>
          <p:nvPr>
            <p:ph idx="1"/>
          </p:nvPr>
        </p:nvSpPr>
        <p:spPr>
          <a:xfrm>
            <a:off x="1136429" y="2278173"/>
            <a:ext cx="6467867" cy="3450613"/>
          </a:xfrm>
        </p:spPr>
        <p:txBody>
          <a:bodyPr anchor="ctr">
            <a:normAutofit/>
          </a:bodyPr>
          <a:lstStyle/>
          <a:p>
            <a:pPr>
              <a:buFont typeface="Wingdings" panose="05000000000000000000" pitchFamily="2" charset="2"/>
              <a:buChar char="Ø"/>
            </a:pPr>
            <a:r>
              <a:rPr lang="fr-FR" sz="2400" dirty="0">
                <a:latin typeface="+mj-lt"/>
                <a:cs typeface="Times New Roman" panose="02020603050405020304" pitchFamily="18" charset="0"/>
              </a:rPr>
              <a:t> CONNAITRE vos droits et obligations en qualité d’élu local</a:t>
            </a:r>
          </a:p>
          <a:p>
            <a:pPr>
              <a:buFont typeface="Wingdings" panose="05000000000000000000" pitchFamily="2" charset="2"/>
              <a:buChar char="Ø"/>
            </a:pPr>
            <a:r>
              <a:rPr lang="fr-FR" sz="2400" dirty="0">
                <a:latin typeface="+mj-lt"/>
                <a:cs typeface="Times New Roman" panose="02020603050405020304" pitchFamily="18" charset="0"/>
              </a:rPr>
              <a:t> MAITRISER toutes les garanties afférentes au statut d’élu local (professionnelles, fiscales, sociales, fonctionnelles).</a:t>
            </a:r>
          </a:p>
        </p:txBody>
      </p:sp>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F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04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CE6022A-82D1-4783-AC3B-D957CBE3DB6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3038" r="-4" b="16394"/>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192784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2C44F50-9C25-40BF-A461-62C91109F243}"/>
              </a:ext>
            </a:extLst>
          </p:cNvPr>
          <p:cNvSpPr>
            <a:spLocks noGrp="1"/>
          </p:cNvSpPr>
          <p:nvPr>
            <p:ph type="title"/>
          </p:nvPr>
        </p:nvSpPr>
        <p:spPr>
          <a:xfrm>
            <a:off x="1043631" y="809898"/>
            <a:ext cx="9942716" cy="1181462"/>
          </a:xfrm>
        </p:spPr>
        <p:txBody>
          <a:bodyPr anchor="ctr">
            <a:normAutofit fontScale="90000"/>
          </a:bodyPr>
          <a:lstStyle/>
          <a:p>
            <a:r>
              <a:rPr lang="fr-FR" dirty="0"/>
              <a:t>La conciliation du mandat avec </a:t>
            </a:r>
            <a:br>
              <a:rPr lang="fr-FR" dirty="0"/>
            </a:br>
            <a:r>
              <a:rPr lang="fr-FR" dirty="0"/>
              <a:t>une activité professionnelle</a:t>
            </a:r>
          </a:p>
        </p:txBody>
      </p:sp>
      <p:sp>
        <p:nvSpPr>
          <p:cNvPr id="3" name="Espace réservé du contenu 2">
            <a:extLst>
              <a:ext uri="{FF2B5EF4-FFF2-40B4-BE49-F238E27FC236}">
                <a16:creationId xmlns:a16="http://schemas.microsoft.com/office/drawing/2014/main" id="{AB640BB6-B9ED-4EEE-A67A-9E485E97B0D1}"/>
              </a:ext>
            </a:extLst>
          </p:cNvPr>
          <p:cNvSpPr>
            <a:spLocks noGrp="1"/>
          </p:cNvSpPr>
          <p:nvPr>
            <p:ph idx="1"/>
          </p:nvPr>
        </p:nvSpPr>
        <p:spPr>
          <a:xfrm>
            <a:off x="1045028" y="2704013"/>
            <a:ext cx="9941319" cy="3666299"/>
          </a:xfrm>
        </p:spPr>
        <p:txBody>
          <a:bodyPr anchor="ctr">
            <a:normAutofit fontScale="92500" lnSpcReduction="20000"/>
          </a:bodyPr>
          <a:lstStyle/>
          <a:p>
            <a:pPr marL="0" indent="0" algn="just">
              <a:buNone/>
            </a:pPr>
            <a:r>
              <a:rPr lang="fr-FR" sz="1400" dirty="0">
                <a:latin typeface="+mj-lt"/>
              </a:rPr>
              <a:t>Le statut prévoit des facilités afin de permettre à l’élu d’exercer conjointement ses deux activités. Deux modalités principales sont prévues pour organiser un dégagement du temps de travail. </a:t>
            </a:r>
          </a:p>
          <a:p>
            <a:pPr marL="514350" indent="-514350" algn="just">
              <a:buAutoNum type="arabicParenR"/>
            </a:pPr>
            <a:r>
              <a:rPr lang="fr-FR" sz="1400" b="1" u="sng" dirty="0">
                <a:latin typeface="+mj-lt"/>
              </a:rPr>
              <a:t>Les autorisations d’absence </a:t>
            </a:r>
          </a:p>
          <a:p>
            <a:pPr marL="0" indent="0" algn="just">
              <a:buNone/>
            </a:pPr>
            <a:r>
              <a:rPr lang="fr-FR" sz="1400" dirty="0">
                <a:latin typeface="+mj-lt"/>
              </a:rPr>
              <a:t>Toute personne qui emploi un </a:t>
            </a:r>
            <a:r>
              <a:rPr lang="fr-FR" sz="1400" i="1" dirty="0">
                <a:latin typeface="+mj-lt"/>
              </a:rPr>
              <a:t>élu membre d’un conseil municipal, d’un conseil de communauté d’agglomération, urbaine, et de métropole</a:t>
            </a:r>
            <a:r>
              <a:rPr lang="fr-FR" sz="1400" dirty="0">
                <a:latin typeface="+mj-lt"/>
              </a:rPr>
              <a:t>, doit lui accorder des </a:t>
            </a:r>
            <a:r>
              <a:rPr lang="fr-FR" sz="1400" b="1" dirty="0">
                <a:latin typeface="+mj-lt"/>
              </a:rPr>
              <a:t>autorisations d’absence </a:t>
            </a:r>
            <a:r>
              <a:rPr lang="fr-FR" sz="1400" dirty="0">
                <a:latin typeface="+mj-lt"/>
              </a:rPr>
              <a:t>afin qu’il puisse se rendre et assister aux réunions des organismes dans lesquels il siège. </a:t>
            </a:r>
          </a:p>
          <a:p>
            <a:pPr marL="0" indent="0" algn="just">
              <a:buNone/>
            </a:pPr>
            <a:r>
              <a:rPr lang="fr-FR" sz="1400" b="1" dirty="0">
                <a:latin typeface="+mj-lt"/>
              </a:rPr>
              <a:t>Sont concernées </a:t>
            </a:r>
            <a:r>
              <a:rPr lang="fr-FR" sz="1400" dirty="0">
                <a:latin typeface="+mj-lt"/>
              </a:rPr>
              <a:t>: les séances plénières des assemblées délibérantes, les commissions dont l’élu est membre, les assemblées délibérantes et les bureaux des organismes où l’élu a été désigné pour représenter la collectivité. </a:t>
            </a:r>
          </a:p>
          <a:p>
            <a:pPr marL="0" indent="0" algn="just">
              <a:buNone/>
            </a:pPr>
            <a:r>
              <a:rPr lang="fr-FR" sz="1400" dirty="0">
                <a:latin typeface="+mj-lt"/>
              </a:rPr>
              <a:t>L’élu doit prévenir son employeur au plus tôt dès qu’il a connaissance de la date de la réunion en lui précisant la durée de son absence. </a:t>
            </a:r>
          </a:p>
          <a:p>
            <a:pPr marL="514350" indent="-514350" algn="just">
              <a:buAutoNum type="arabicParenR" startAt="2"/>
            </a:pPr>
            <a:r>
              <a:rPr lang="fr-FR" sz="1400" b="1" u="sng" dirty="0">
                <a:latin typeface="+mj-lt"/>
              </a:rPr>
              <a:t>Les crédits d’heures</a:t>
            </a:r>
          </a:p>
          <a:p>
            <a:pPr marL="0" indent="0" algn="just">
              <a:buNone/>
            </a:pPr>
            <a:r>
              <a:rPr lang="fr-FR" sz="1400" dirty="0">
                <a:latin typeface="+mj-lt"/>
              </a:rPr>
              <a:t>Les élus bénéficient également de crédits d’heures leur permettant de bénéficier de </a:t>
            </a:r>
            <a:r>
              <a:rPr lang="fr-FR" sz="1400" b="1" dirty="0">
                <a:latin typeface="+mj-lt"/>
              </a:rPr>
              <a:t>temps pour préparer leur réunion et administrer la commune ou l’établissement</a:t>
            </a:r>
            <a:r>
              <a:rPr lang="fr-FR" sz="1400" dirty="0">
                <a:latin typeface="+mj-lt"/>
              </a:rPr>
              <a:t>. Sont ici concernés les mêmes élus qu’évoqués précédemment</a:t>
            </a:r>
            <a:r>
              <a:rPr lang="fr-FR" sz="1400" i="1" dirty="0">
                <a:latin typeface="+mj-lt"/>
              </a:rPr>
              <a:t>. </a:t>
            </a:r>
            <a:r>
              <a:rPr lang="fr-FR" sz="1400" dirty="0">
                <a:latin typeface="+mj-lt"/>
              </a:rPr>
              <a:t>Ce temps est accordé sous forme de forfait trimestriel de crédits d’heures et varie selon la démographie de la commune et les fonctions électives. </a:t>
            </a:r>
            <a:r>
              <a:rPr lang="fr-FR" sz="1400" b="1" dirty="0">
                <a:latin typeface="+mj-lt"/>
              </a:rPr>
              <a:t>Une majoration </a:t>
            </a:r>
            <a:r>
              <a:rPr lang="fr-FR" sz="1400" dirty="0">
                <a:latin typeface="+mj-lt"/>
              </a:rPr>
              <a:t>de ces crédits est possible, dans la limite de 30 % par élu, par délibération du CM dans les communes «</a:t>
            </a:r>
            <a:r>
              <a:rPr lang="fr-FR" sz="1400" i="1" dirty="0">
                <a:latin typeface="+mj-lt"/>
              </a:rPr>
              <a:t> chefs lieux de département, d’arrondissement, de canton, dans les communes sinistrées, dans les communes classés (…)</a:t>
            </a:r>
            <a:r>
              <a:rPr lang="fr-FR" sz="1400" dirty="0">
                <a:latin typeface="+mj-lt"/>
              </a:rPr>
              <a:t> ». </a:t>
            </a:r>
          </a:p>
          <a:p>
            <a:pPr marL="0" indent="0" algn="just">
              <a:buNone/>
            </a:pPr>
            <a:r>
              <a:rPr lang="fr-FR" sz="1400" dirty="0">
                <a:latin typeface="+mj-lt"/>
              </a:rPr>
              <a:t>Pour bénéficier de ce crédit d’heures, l’élu doit en faire la demande à son employeur par écrit, au moins trois jours à l’avance, en précisant la date et la durée du crédit sollicité. L’employeur est tenu de faire droit à cette demande et ne peut contrôler l’usage qui est fait du crédit d’heures dès lors que le forfait n’est pas dépassé.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791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6E4FE06-E347-4763-B106-3CC318D69D8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kumimoji="0" lang="en-US" sz="3200" b="0" i="0" u="none" strike="noStrike" kern="1200" cap="none" spc="0" normalizeH="0" baseline="0" noProof="0">
                <a:ln>
                  <a:noFill/>
                </a:ln>
                <a:solidFill>
                  <a:schemeClr val="bg1"/>
                </a:solidFill>
                <a:effectLst/>
                <a:uLnTx/>
                <a:uFillTx/>
                <a:latin typeface="+mj-lt"/>
                <a:ea typeface="+mj-ea"/>
                <a:cs typeface="+mj-cs"/>
              </a:rPr>
              <a:t>Les crédits d’heures</a:t>
            </a:r>
            <a:endParaRPr lang="en-US" sz="3200" kern="1200">
              <a:solidFill>
                <a:schemeClr val="bg1"/>
              </a:solidFill>
              <a:latin typeface="+mj-lt"/>
              <a:ea typeface="+mj-ea"/>
              <a:cs typeface="+mj-cs"/>
            </a:endParaRPr>
          </a:p>
        </p:txBody>
      </p:sp>
      <p:graphicFrame>
        <p:nvGraphicFramePr>
          <p:cNvPr id="8" name="Tableau 8">
            <a:extLst>
              <a:ext uri="{FF2B5EF4-FFF2-40B4-BE49-F238E27FC236}">
                <a16:creationId xmlns:a16="http://schemas.microsoft.com/office/drawing/2014/main" id="{DED83711-5B16-4E81-AED1-2458F18ABC7F}"/>
              </a:ext>
            </a:extLst>
          </p:cNvPr>
          <p:cNvGraphicFramePr>
            <a:graphicFrameLocks noGrp="1"/>
          </p:cNvGraphicFramePr>
          <p:nvPr>
            <p:ph idx="1"/>
            <p:extLst>
              <p:ext uri="{D42A27DB-BD31-4B8C-83A1-F6EECF244321}">
                <p14:modId xmlns:p14="http://schemas.microsoft.com/office/powerpoint/2010/main" val="2459196273"/>
              </p:ext>
            </p:extLst>
          </p:nvPr>
        </p:nvGraphicFramePr>
        <p:xfrm>
          <a:off x="857192" y="1675227"/>
          <a:ext cx="10477617" cy="4394202"/>
        </p:xfrm>
        <a:graphic>
          <a:graphicData uri="http://schemas.openxmlformats.org/drawingml/2006/table">
            <a:tbl>
              <a:tblPr firstRow="1" bandRow="1">
                <a:tableStyleId>{00A15C55-8517-42AA-B614-E9B94910E393}</a:tableStyleId>
              </a:tblPr>
              <a:tblGrid>
                <a:gridCol w="2845343">
                  <a:extLst>
                    <a:ext uri="{9D8B030D-6E8A-4147-A177-3AD203B41FA5}">
                      <a16:colId xmlns:a16="http://schemas.microsoft.com/office/drawing/2014/main" val="3402244204"/>
                    </a:ext>
                  </a:extLst>
                </a:gridCol>
                <a:gridCol w="1941588">
                  <a:extLst>
                    <a:ext uri="{9D8B030D-6E8A-4147-A177-3AD203B41FA5}">
                      <a16:colId xmlns:a16="http://schemas.microsoft.com/office/drawing/2014/main" val="1709908282"/>
                    </a:ext>
                  </a:extLst>
                </a:gridCol>
                <a:gridCol w="2845343">
                  <a:extLst>
                    <a:ext uri="{9D8B030D-6E8A-4147-A177-3AD203B41FA5}">
                      <a16:colId xmlns:a16="http://schemas.microsoft.com/office/drawing/2014/main" val="2318970274"/>
                    </a:ext>
                  </a:extLst>
                </a:gridCol>
                <a:gridCol w="2845343">
                  <a:extLst>
                    <a:ext uri="{9D8B030D-6E8A-4147-A177-3AD203B41FA5}">
                      <a16:colId xmlns:a16="http://schemas.microsoft.com/office/drawing/2014/main" val="2126529142"/>
                    </a:ext>
                  </a:extLst>
                </a:gridCol>
              </a:tblGrid>
              <a:tr h="732367">
                <a:tc>
                  <a:txBody>
                    <a:bodyPr/>
                    <a:lstStyle/>
                    <a:p>
                      <a:r>
                        <a:rPr lang="fr-FR" sz="1900">
                          <a:solidFill>
                            <a:schemeClr val="tx1"/>
                          </a:solidFill>
                        </a:rPr>
                        <a:t>Taille de la commune</a:t>
                      </a:r>
                    </a:p>
                  </a:txBody>
                  <a:tcPr marL="98968" marR="98968" marT="49484" marB="49484"/>
                </a:tc>
                <a:tc>
                  <a:txBody>
                    <a:bodyPr/>
                    <a:lstStyle/>
                    <a:p>
                      <a:r>
                        <a:rPr lang="fr-FR" sz="1900">
                          <a:solidFill>
                            <a:schemeClr val="tx1"/>
                          </a:solidFill>
                        </a:rPr>
                        <a:t>Maire</a:t>
                      </a:r>
                    </a:p>
                  </a:txBody>
                  <a:tcPr marL="98968" marR="98968" marT="49484" marB="49484"/>
                </a:tc>
                <a:tc>
                  <a:txBody>
                    <a:bodyPr/>
                    <a:lstStyle/>
                    <a:p>
                      <a:r>
                        <a:rPr lang="fr-FR" sz="1900">
                          <a:solidFill>
                            <a:schemeClr val="tx1"/>
                          </a:solidFill>
                        </a:rPr>
                        <a:t>Adjoint et conseiller municipal délégué</a:t>
                      </a:r>
                    </a:p>
                  </a:txBody>
                  <a:tcPr marL="98968" marR="98968" marT="49484" marB="49484"/>
                </a:tc>
                <a:tc>
                  <a:txBody>
                    <a:bodyPr/>
                    <a:lstStyle/>
                    <a:p>
                      <a:r>
                        <a:rPr lang="fr-FR" sz="1900">
                          <a:solidFill>
                            <a:schemeClr val="tx1"/>
                          </a:solidFill>
                        </a:rPr>
                        <a:t>Conseiller municipal</a:t>
                      </a:r>
                    </a:p>
                  </a:txBody>
                  <a:tcPr marL="98968" marR="98968" marT="49484" marB="49484"/>
                </a:tc>
                <a:extLst>
                  <a:ext uri="{0D108BD9-81ED-4DB2-BD59-A6C34878D82A}">
                    <a16:rowId xmlns:a16="http://schemas.microsoft.com/office/drawing/2014/main" val="1635989787"/>
                  </a:ext>
                </a:extLst>
              </a:tr>
              <a:tr h="732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900"/>
                        <a:t>- De 3500 habitants</a:t>
                      </a:r>
                    </a:p>
                    <a:p>
                      <a:endParaRPr lang="fr-FR" sz="1900"/>
                    </a:p>
                  </a:txBody>
                  <a:tcPr marL="98968" marR="98968" marT="49484" marB="49484"/>
                </a:tc>
                <a:tc>
                  <a:txBody>
                    <a:bodyPr/>
                    <a:lstStyle/>
                    <a:p>
                      <a:r>
                        <a:rPr lang="fr-FR" sz="1900"/>
                        <a:t>122 h 30</a:t>
                      </a:r>
                    </a:p>
                    <a:p>
                      <a:endParaRPr lang="fr-FR" sz="1900"/>
                    </a:p>
                  </a:txBody>
                  <a:tcPr marL="98968" marR="98968" marT="49484" marB="49484"/>
                </a:tc>
                <a:tc>
                  <a:txBody>
                    <a:bodyPr/>
                    <a:lstStyle/>
                    <a:p>
                      <a:r>
                        <a:rPr lang="fr-FR" sz="1900"/>
                        <a:t>70 h</a:t>
                      </a:r>
                    </a:p>
                    <a:p>
                      <a:endParaRPr lang="fr-FR" sz="1900"/>
                    </a:p>
                  </a:txBody>
                  <a:tcPr marL="98968" marR="98968" marT="49484" marB="49484"/>
                </a:tc>
                <a:tc>
                  <a:txBody>
                    <a:bodyPr/>
                    <a:lstStyle/>
                    <a:p>
                      <a:r>
                        <a:rPr lang="fr-FR" sz="1900"/>
                        <a:t>10 h 30</a:t>
                      </a:r>
                    </a:p>
                    <a:p>
                      <a:endParaRPr lang="fr-FR" sz="1900"/>
                    </a:p>
                  </a:txBody>
                  <a:tcPr marL="98968" marR="98968" marT="49484" marB="49484"/>
                </a:tc>
                <a:extLst>
                  <a:ext uri="{0D108BD9-81ED-4DB2-BD59-A6C34878D82A}">
                    <a16:rowId xmlns:a16="http://schemas.microsoft.com/office/drawing/2014/main" val="3862221178"/>
                  </a:ext>
                </a:extLst>
              </a:tr>
              <a:tr h="732367">
                <a:tc>
                  <a:txBody>
                    <a:bodyPr/>
                    <a:lstStyle/>
                    <a:p>
                      <a:r>
                        <a:rPr lang="fr-FR" sz="1900"/>
                        <a:t>3500 à 9 999 hab.</a:t>
                      </a:r>
                    </a:p>
                    <a:p>
                      <a:endParaRPr lang="fr-FR" sz="1900"/>
                    </a:p>
                  </a:txBody>
                  <a:tcPr marL="98968" marR="98968" marT="49484" marB="49484"/>
                </a:tc>
                <a:tc>
                  <a:txBody>
                    <a:bodyPr/>
                    <a:lstStyle/>
                    <a:p>
                      <a:r>
                        <a:rPr lang="fr-FR" sz="1900"/>
                        <a:t>122 h 30</a:t>
                      </a:r>
                    </a:p>
                    <a:p>
                      <a:endParaRPr lang="fr-FR" sz="1900"/>
                    </a:p>
                  </a:txBody>
                  <a:tcPr marL="98968" marR="98968" marT="49484" marB="49484"/>
                </a:tc>
                <a:tc>
                  <a:txBody>
                    <a:bodyPr/>
                    <a:lstStyle/>
                    <a:p>
                      <a:r>
                        <a:rPr lang="fr-FR" sz="1900"/>
                        <a:t>70 h</a:t>
                      </a:r>
                    </a:p>
                    <a:p>
                      <a:endParaRPr lang="fr-FR" sz="1900"/>
                    </a:p>
                  </a:txBody>
                  <a:tcPr marL="98968" marR="98968" marT="49484" marB="49484"/>
                </a:tc>
                <a:tc>
                  <a:txBody>
                    <a:bodyPr/>
                    <a:lstStyle/>
                    <a:p>
                      <a:r>
                        <a:rPr lang="fr-FR" sz="1900"/>
                        <a:t>10 h 30</a:t>
                      </a:r>
                    </a:p>
                    <a:p>
                      <a:endParaRPr lang="fr-FR" sz="1900"/>
                    </a:p>
                  </a:txBody>
                  <a:tcPr marL="98968" marR="98968" marT="49484" marB="49484"/>
                </a:tc>
                <a:extLst>
                  <a:ext uri="{0D108BD9-81ED-4DB2-BD59-A6C34878D82A}">
                    <a16:rowId xmlns:a16="http://schemas.microsoft.com/office/drawing/2014/main" val="3370618194"/>
                  </a:ext>
                </a:extLst>
              </a:tr>
              <a:tr h="732367">
                <a:tc>
                  <a:txBody>
                    <a:bodyPr/>
                    <a:lstStyle/>
                    <a:p>
                      <a:r>
                        <a:rPr lang="fr-FR" sz="1900" dirty="0"/>
                        <a:t>10 000 à 29 999 hab. </a:t>
                      </a:r>
                    </a:p>
                    <a:p>
                      <a:endParaRPr lang="fr-FR" sz="1900" dirty="0"/>
                    </a:p>
                  </a:txBody>
                  <a:tcPr marL="98968" marR="98968" marT="49484" marB="49484"/>
                </a:tc>
                <a:tc>
                  <a:txBody>
                    <a:bodyPr/>
                    <a:lstStyle/>
                    <a:p>
                      <a:r>
                        <a:rPr lang="fr-FR" sz="1900"/>
                        <a:t>140 h</a:t>
                      </a:r>
                    </a:p>
                    <a:p>
                      <a:endParaRPr lang="fr-FR" sz="1900"/>
                    </a:p>
                  </a:txBody>
                  <a:tcPr marL="98968" marR="98968" marT="49484" marB="49484"/>
                </a:tc>
                <a:tc>
                  <a:txBody>
                    <a:bodyPr/>
                    <a:lstStyle/>
                    <a:p>
                      <a:r>
                        <a:rPr lang="fr-FR" sz="1900"/>
                        <a:t>122 h 30</a:t>
                      </a:r>
                    </a:p>
                    <a:p>
                      <a:endParaRPr lang="fr-FR" sz="1900"/>
                    </a:p>
                  </a:txBody>
                  <a:tcPr marL="98968" marR="98968" marT="49484" marB="49484"/>
                </a:tc>
                <a:tc>
                  <a:txBody>
                    <a:bodyPr/>
                    <a:lstStyle/>
                    <a:p>
                      <a:r>
                        <a:rPr lang="fr-FR" sz="1900"/>
                        <a:t>21 h</a:t>
                      </a:r>
                    </a:p>
                    <a:p>
                      <a:endParaRPr lang="fr-FR" sz="1900"/>
                    </a:p>
                  </a:txBody>
                  <a:tcPr marL="98968" marR="98968" marT="49484" marB="49484"/>
                </a:tc>
                <a:extLst>
                  <a:ext uri="{0D108BD9-81ED-4DB2-BD59-A6C34878D82A}">
                    <a16:rowId xmlns:a16="http://schemas.microsoft.com/office/drawing/2014/main" val="1499011070"/>
                  </a:ext>
                </a:extLst>
              </a:tr>
              <a:tr h="732367">
                <a:tc>
                  <a:txBody>
                    <a:bodyPr/>
                    <a:lstStyle/>
                    <a:p>
                      <a:r>
                        <a:rPr lang="fr-FR" sz="1900"/>
                        <a:t>30 000 à 99 999 hab. </a:t>
                      </a:r>
                    </a:p>
                    <a:p>
                      <a:endParaRPr lang="fr-FR" sz="1900"/>
                    </a:p>
                  </a:txBody>
                  <a:tcPr marL="98968" marR="98968" marT="49484" marB="49484"/>
                </a:tc>
                <a:tc>
                  <a:txBody>
                    <a:bodyPr/>
                    <a:lstStyle/>
                    <a:p>
                      <a:r>
                        <a:rPr lang="fr-FR" sz="1900"/>
                        <a:t>140 h</a:t>
                      </a:r>
                    </a:p>
                    <a:p>
                      <a:endParaRPr lang="fr-FR" sz="1900"/>
                    </a:p>
                  </a:txBody>
                  <a:tcPr marL="98968" marR="98968" marT="49484" marB="49484"/>
                </a:tc>
                <a:tc>
                  <a:txBody>
                    <a:bodyPr/>
                    <a:lstStyle/>
                    <a:p>
                      <a:r>
                        <a:rPr lang="fr-FR" sz="1900"/>
                        <a:t>140 h</a:t>
                      </a:r>
                    </a:p>
                    <a:p>
                      <a:endParaRPr lang="fr-FR" sz="1900"/>
                    </a:p>
                  </a:txBody>
                  <a:tcPr marL="98968" marR="98968" marT="49484" marB="49484"/>
                </a:tc>
                <a:tc>
                  <a:txBody>
                    <a:bodyPr/>
                    <a:lstStyle/>
                    <a:p>
                      <a:r>
                        <a:rPr lang="fr-FR" sz="1900"/>
                        <a:t>35 h </a:t>
                      </a:r>
                    </a:p>
                    <a:p>
                      <a:endParaRPr lang="fr-FR" sz="1900"/>
                    </a:p>
                  </a:txBody>
                  <a:tcPr marL="98968" marR="98968" marT="49484" marB="49484"/>
                </a:tc>
                <a:extLst>
                  <a:ext uri="{0D108BD9-81ED-4DB2-BD59-A6C34878D82A}">
                    <a16:rowId xmlns:a16="http://schemas.microsoft.com/office/drawing/2014/main" val="3062095479"/>
                  </a:ext>
                </a:extLst>
              </a:tr>
              <a:tr h="732367">
                <a:tc>
                  <a:txBody>
                    <a:bodyPr/>
                    <a:lstStyle/>
                    <a:p>
                      <a:r>
                        <a:rPr lang="fr-FR" sz="1900"/>
                        <a:t>+ de 100 000 hab. </a:t>
                      </a:r>
                    </a:p>
                    <a:p>
                      <a:endParaRPr lang="fr-FR" sz="1900"/>
                    </a:p>
                  </a:txBody>
                  <a:tcPr marL="98968" marR="98968" marT="49484" marB="49484"/>
                </a:tc>
                <a:tc>
                  <a:txBody>
                    <a:bodyPr/>
                    <a:lstStyle/>
                    <a:p>
                      <a:r>
                        <a:rPr lang="fr-FR" sz="1900"/>
                        <a:t>140 h</a:t>
                      </a:r>
                    </a:p>
                    <a:p>
                      <a:endParaRPr lang="fr-FR" sz="1900"/>
                    </a:p>
                  </a:txBody>
                  <a:tcPr marL="98968" marR="98968" marT="49484" marB="49484"/>
                </a:tc>
                <a:tc>
                  <a:txBody>
                    <a:bodyPr/>
                    <a:lstStyle/>
                    <a:p>
                      <a:r>
                        <a:rPr lang="fr-FR" sz="1900"/>
                        <a:t>140 h</a:t>
                      </a:r>
                    </a:p>
                    <a:p>
                      <a:endParaRPr lang="fr-FR" sz="1900"/>
                    </a:p>
                  </a:txBody>
                  <a:tcPr marL="98968" marR="98968" marT="49484" marB="49484"/>
                </a:tc>
                <a:tc>
                  <a:txBody>
                    <a:bodyPr/>
                    <a:lstStyle/>
                    <a:p>
                      <a:r>
                        <a:rPr lang="fr-FR" sz="1900" dirty="0"/>
                        <a:t>70 h </a:t>
                      </a:r>
                    </a:p>
                    <a:p>
                      <a:endParaRPr lang="fr-FR" sz="1900" dirty="0"/>
                    </a:p>
                  </a:txBody>
                  <a:tcPr marL="98968" marR="98968" marT="49484" marB="49484"/>
                </a:tc>
                <a:extLst>
                  <a:ext uri="{0D108BD9-81ED-4DB2-BD59-A6C34878D82A}">
                    <a16:rowId xmlns:a16="http://schemas.microsoft.com/office/drawing/2014/main" val="3156681871"/>
                  </a:ext>
                </a:extLst>
              </a:tr>
            </a:tbl>
          </a:graphicData>
        </a:graphic>
      </p:graphicFrame>
    </p:spTree>
    <p:extLst>
      <p:ext uri="{BB962C8B-B14F-4D97-AF65-F5344CB8AC3E}">
        <p14:creationId xmlns:p14="http://schemas.microsoft.com/office/powerpoint/2010/main" val="2641840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2C44F50-9C25-40BF-A461-62C91109F243}"/>
              </a:ext>
            </a:extLst>
          </p:cNvPr>
          <p:cNvSpPr>
            <a:spLocks noGrp="1"/>
          </p:cNvSpPr>
          <p:nvPr>
            <p:ph type="title"/>
          </p:nvPr>
        </p:nvSpPr>
        <p:spPr>
          <a:xfrm>
            <a:off x="1043631" y="809898"/>
            <a:ext cx="9942716" cy="1554480"/>
          </a:xfrm>
        </p:spPr>
        <p:txBody>
          <a:bodyPr anchor="ctr">
            <a:normAutofit/>
          </a:bodyPr>
          <a:lstStyle/>
          <a:p>
            <a:r>
              <a:rPr lang="fr-FR" dirty="0"/>
              <a:t>La conciliation du mandat avec </a:t>
            </a:r>
            <a:br>
              <a:rPr lang="fr-FR" dirty="0"/>
            </a:br>
            <a:r>
              <a:rPr lang="fr-FR" dirty="0"/>
              <a:t>une activité professionnelle</a:t>
            </a:r>
          </a:p>
        </p:txBody>
      </p:sp>
      <p:sp>
        <p:nvSpPr>
          <p:cNvPr id="3" name="Espace réservé du contenu 2">
            <a:extLst>
              <a:ext uri="{FF2B5EF4-FFF2-40B4-BE49-F238E27FC236}">
                <a16:creationId xmlns:a16="http://schemas.microsoft.com/office/drawing/2014/main" id="{AB640BB6-B9ED-4EEE-A67A-9E485E97B0D1}"/>
              </a:ext>
            </a:extLst>
          </p:cNvPr>
          <p:cNvSpPr>
            <a:spLocks noGrp="1"/>
          </p:cNvSpPr>
          <p:nvPr>
            <p:ph idx="1"/>
          </p:nvPr>
        </p:nvSpPr>
        <p:spPr>
          <a:xfrm>
            <a:off x="1045028" y="2704014"/>
            <a:ext cx="9941319" cy="3438166"/>
          </a:xfrm>
        </p:spPr>
        <p:txBody>
          <a:bodyPr anchor="ctr">
            <a:normAutofit/>
          </a:bodyPr>
          <a:lstStyle/>
          <a:p>
            <a:pPr marL="0" indent="0">
              <a:buNone/>
            </a:pPr>
            <a:r>
              <a:rPr lang="fr-FR" sz="2000" b="1" i="1" u="sng" dirty="0">
                <a:solidFill>
                  <a:schemeClr val="accent4">
                    <a:lumMod val="75000"/>
                  </a:schemeClr>
                </a:solidFill>
                <a:latin typeface="+mj-lt"/>
              </a:rPr>
              <a:t>PRECISIONS</a:t>
            </a:r>
          </a:p>
          <a:p>
            <a:pPr marL="0" indent="0">
              <a:buNone/>
            </a:pPr>
            <a:endParaRPr lang="fr-FR" sz="2000" b="1" i="1" dirty="0">
              <a:latin typeface="+mj-lt"/>
            </a:endParaRPr>
          </a:p>
          <a:p>
            <a:pPr marL="0" indent="0" algn="just">
              <a:buNone/>
            </a:pPr>
            <a:r>
              <a:rPr lang="fr-FR" sz="2000" b="1" i="1" dirty="0">
                <a:latin typeface="+mj-lt"/>
              </a:rPr>
              <a:t>Le temps d’absence accordé au titre de l’autorisation d’absence ou du crédit d’heures est </a:t>
            </a:r>
            <a:r>
              <a:rPr lang="fr-FR" sz="2000" b="1" i="1" dirty="0">
                <a:effectLst>
                  <a:outerShdw blurRad="38100" dist="38100" dir="2700000" algn="tl">
                    <a:srgbClr val="000000">
                      <a:alpha val="43137"/>
                    </a:srgbClr>
                  </a:outerShdw>
                </a:effectLst>
                <a:latin typeface="+mj-lt"/>
              </a:rPr>
              <a:t>assimilé à du temps de travail effectif </a:t>
            </a:r>
            <a:r>
              <a:rPr lang="fr-FR" sz="2000" b="1" i="1" dirty="0">
                <a:latin typeface="+mj-lt"/>
              </a:rPr>
              <a:t>pour le calcul de l’ancienneté, des droits à congés payés et des droits aux prestations sociales. </a:t>
            </a:r>
          </a:p>
          <a:p>
            <a:pPr marL="0" indent="0" algn="just">
              <a:buNone/>
            </a:pPr>
            <a:endParaRPr lang="fr-FR" sz="2000" b="1" i="1" dirty="0">
              <a:latin typeface="+mj-lt"/>
            </a:endParaRPr>
          </a:p>
          <a:p>
            <a:pPr marL="0" indent="0" algn="just">
              <a:buNone/>
            </a:pPr>
            <a:r>
              <a:rPr lang="fr-FR" sz="2000" b="1" i="1" dirty="0">
                <a:latin typeface="+mj-lt"/>
              </a:rPr>
              <a:t>En revanche, </a:t>
            </a:r>
            <a:r>
              <a:rPr lang="fr-FR" sz="2000" b="1" i="1" u="sng" dirty="0">
                <a:latin typeface="+mj-lt"/>
              </a:rPr>
              <a:t>l’employeur n’est pas tenu de les rémunérer</a:t>
            </a:r>
            <a:r>
              <a:rPr lang="fr-FR" sz="2000" b="1" i="1" dirty="0">
                <a:latin typeface="+mj-lt"/>
              </a:rPr>
              <a:t>. L’élu qui subit dans ce cas une perte de revenus peut demander à la collectivité une compensation financière, laquelle est toutefois limitée.  </a:t>
            </a:r>
          </a:p>
          <a:p>
            <a:pPr marL="0" indent="0">
              <a:buNone/>
            </a:pPr>
            <a:endParaRPr lang="fr-FR" sz="20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478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36CFC0A-8C37-453C-9488-1B30FBC3B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00B945E-B38C-40C4-B165-E43BB99E75B2}"/>
              </a:ext>
            </a:extLst>
          </p:cNvPr>
          <p:cNvSpPr>
            <a:spLocks noGrp="1"/>
          </p:cNvSpPr>
          <p:nvPr>
            <p:ph type="title"/>
          </p:nvPr>
        </p:nvSpPr>
        <p:spPr>
          <a:xfrm>
            <a:off x="1382597" y="3424348"/>
            <a:ext cx="9426806" cy="1090499"/>
          </a:xfrm>
        </p:spPr>
        <p:txBody>
          <a:bodyPr vert="horz" lIns="91440" tIns="45720" rIns="91440" bIns="45720" rtlCol="0" anchor="b">
            <a:normAutofit/>
          </a:bodyPr>
          <a:lstStyle/>
          <a:p>
            <a:pPr algn="ctr"/>
            <a:r>
              <a:rPr lang="en-US" sz="4600" b="1" dirty="0">
                <a:solidFill>
                  <a:srgbClr val="1B1B1B"/>
                </a:solidFill>
              </a:rPr>
              <a:t>REGIME INDEMNITAIRE ET FISCAL</a:t>
            </a:r>
          </a:p>
        </p:txBody>
      </p:sp>
      <p:sp>
        <p:nvSpPr>
          <p:cNvPr id="20" name="Oval 19">
            <a:extLst>
              <a:ext uri="{FF2B5EF4-FFF2-40B4-BE49-F238E27FC236}">
                <a16:creationId xmlns:a16="http://schemas.microsoft.com/office/drawing/2014/main" id="{FBC3EAFD-A275-4F9B-8F62-72B6678F3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526" y="933319"/>
            <a:ext cx="2463430" cy="2486070"/>
          </a:xfrm>
          <a:prstGeom prst="ellipse">
            <a:avLst/>
          </a:prstGeom>
          <a:solidFill>
            <a:srgbClr val="3E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6E64A6D-2B9F-4AAD-AB42-A61BAF01A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92" y="1268361"/>
            <a:ext cx="1956816" cy="1953058"/>
          </a:xfrm>
          <a:prstGeom prst="ellipse">
            <a:avLst/>
          </a:prstGeom>
          <a:solidFill>
            <a:srgbClr val="FFFFFF"/>
          </a:solidFill>
          <a:ln>
            <a:solidFill>
              <a:srgbClr val="3E35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dessin&#10;&#10;Description générée automatiquement">
            <a:extLst>
              <a:ext uri="{FF2B5EF4-FFF2-40B4-BE49-F238E27FC236}">
                <a16:creationId xmlns:a16="http://schemas.microsoft.com/office/drawing/2014/main" id="{3CD902BB-F00D-405B-81BD-DA618F32531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207" r="9959" b="2"/>
          <a:stretch/>
        </p:blipFill>
        <p:spPr>
          <a:xfrm>
            <a:off x="5181600" y="1330490"/>
            <a:ext cx="1828800" cy="182880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24" name="Picture 23">
            <a:extLst>
              <a:ext uri="{FF2B5EF4-FFF2-40B4-BE49-F238E27FC236}">
                <a16:creationId xmlns:a16="http://schemas.microsoft.com/office/drawing/2014/main" id="{C51881DD-AD85-41BE-8A49-C2FB45800E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rcRect l="33525" t="5243" r="33525" b="36180"/>
          <a:stretch>
            <a:fillRect/>
          </a:stretch>
        </p:blipFill>
        <p:spPr>
          <a:xfrm>
            <a:off x="4860081" y="896194"/>
            <a:ext cx="2560320" cy="2560320"/>
          </a:xfrm>
          <a:custGeom>
            <a:avLst/>
            <a:gdLst>
              <a:gd name="connsiteX0" fmla="*/ 2008598 w 4017196"/>
              <a:gd name="connsiteY0" fmla="*/ 0 h 4017196"/>
              <a:gd name="connsiteX1" fmla="*/ 4017196 w 4017196"/>
              <a:gd name="connsiteY1" fmla="*/ 2008598 h 4017196"/>
              <a:gd name="connsiteX2" fmla="*/ 2008598 w 4017196"/>
              <a:gd name="connsiteY2" fmla="*/ 4017196 h 4017196"/>
              <a:gd name="connsiteX3" fmla="*/ 0 w 4017196"/>
              <a:gd name="connsiteY3" fmla="*/ 2008598 h 4017196"/>
              <a:gd name="connsiteX4" fmla="*/ 2008598 w 4017196"/>
              <a:gd name="connsiteY4" fmla="*/ 0 h 401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196" h="4017196">
                <a:moveTo>
                  <a:pt x="2008598" y="0"/>
                </a:moveTo>
                <a:cubicBezTo>
                  <a:pt x="3117916" y="0"/>
                  <a:pt x="4017196" y="899280"/>
                  <a:pt x="4017196" y="2008598"/>
                </a:cubicBezTo>
                <a:cubicBezTo>
                  <a:pt x="4017196" y="3117916"/>
                  <a:pt x="3117916" y="4017196"/>
                  <a:pt x="2008598" y="4017196"/>
                </a:cubicBezTo>
                <a:cubicBezTo>
                  <a:pt x="899280" y="4017196"/>
                  <a:pt x="0" y="3117916"/>
                  <a:pt x="0" y="2008598"/>
                </a:cubicBezTo>
                <a:cubicBezTo>
                  <a:pt x="0" y="899280"/>
                  <a:pt x="899280" y="0"/>
                  <a:pt x="2008598" y="0"/>
                </a:cubicBezTo>
                <a:close/>
              </a:path>
            </a:pathLst>
          </a:custGeom>
        </p:spPr>
      </p:pic>
      <p:cxnSp>
        <p:nvCxnSpPr>
          <p:cNvPr id="26" name="Straight Connector 25">
            <a:extLst>
              <a:ext uri="{FF2B5EF4-FFF2-40B4-BE49-F238E27FC236}">
                <a16:creationId xmlns:a16="http://schemas.microsoft.com/office/drawing/2014/main" id="{9AD20FE8-ED02-4CDE-83B1-A1436305C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5960" y="4971278"/>
            <a:ext cx="640080" cy="0"/>
          </a:xfrm>
          <a:prstGeom prst="line">
            <a:avLst/>
          </a:prstGeom>
          <a:ln w="28575">
            <a:solidFill>
              <a:srgbClr val="F71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218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05589CB-160E-4373-91D9-73E4BC19062F}"/>
              </a:ext>
            </a:extLst>
          </p:cNvPr>
          <p:cNvSpPr>
            <a:spLocks noGrp="1"/>
          </p:cNvSpPr>
          <p:nvPr>
            <p:ph type="title"/>
          </p:nvPr>
        </p:nvSpPr>
        <p:spPr>
          <a:xfrm>
            <a:off x="1043631" y="809898"/>
            <a:ext cx="9942716" cy="1554480"/>
          </a:xfrm>
        </p:spPr>
        <p:txBody>
          <a:bodyPr anchor="ctr">
            <a:normAutofit/>
          </a:bodyPr>
          <a:lstStyle/>
          <a:p>
            <a:r>
              <a:rPr lang="fr-FR" dirty="0"/>
              <a:t>Les indemnités de fonction</a:t>
            </a:r>
          </a:p>
        </p:txBody>
      </p:sp>
      <p:sp>
        <p:nvSpPr>
          <p:cNvPr id="3" name="Espace réservé du contenu 2">
            <a:extLst>
              <a:ext uri="{FF2B5EF4-FFF2-40B4-BE49-F238E27FC236}">
                <a16:creationId xmlns:a16="http://schemas.microsoft.com/office/drawing/2014/main" id="{EC7C3649-F6D2-4C26-B453-6C78768589DA}"/>
              </a:ext>
            </a:extLst>
          </p:cNvPr>
          <p:cNvSpPr>
            <a:spLocks noGrp="1"/>
          </p:cNvSpPr>
          <p:nvPr>
            <p:ph idx="1"/>
          </p:nvPr>
        </p:nvSpPr>
        <p:spPr>
          <a:xfrm>
            <a:off x="1045028" y="2628900"/>
            <a:ext cx="9941319" cy="3513280"/>
          </a:xfrm>
        </p:spPr>
        <p:txBody>
          <a:bodyPr anchor="ctr">
            <a:normAutofit lnSpcReduction="10000"/>
          </a:bodyPr>
          <a:lstStyle/>
          <a:p>
            <a:pPr marL="0" indent="0" algn="just">
              <a:buNone/>
            </a:pPr>
            <a:r>
              <a:rPr lang="fr-FR" sz="1600" dirty="0">
                <a:latin typeface="+mj-lt"/>
              </a:rPr>
              <a:t>Le conseil municipal doit arrêter, par délibération, dans les 3 mois suivant son renouvellement, le montant des indemnités des élus.</a:t>
            </a:r>
          </a:p>
          <a:p>
            <a:pPr marL="514350" indent="-514350" algn="just">
              <a:buAutoNum type="arabicParenR"/>
            </a:pPr>
            <a:r>
              <a:rPr lang="fr-FR" sz="1600" b="1" u="sng" dirty="0">
                <a:latin typeface="+mj-lt"/>
              </a:rPr>
              <a:t>Les conditions d’attribution</a:t>
            </a:r>
          </a:p>
          <a:p>
            <a:pPr marL="0" indent="0" algn="just">
              <a:buNone/>
            </a:pPr>
            <a:r>
              <a:rPr lang="fr-FR" sz="1600" dirty="0">
                <a:latin typeface="+mj-lt"/>
              </a:rPr>
              <a:t>Des indemnités de fonction peuvent être versées au maire, aux adjoints et aux éventuels conseillers délégués. Les conseillers municipaux des communes de plus de 100 000 habitants peuvent également en bénéficier </a:t>
            </a:r>
            <a:r>
              <a:rPr lang="fr-FR" sz="1600" b="1" dirty="0">
                <a:latin typeface="+mj-lt"/>
              </a:rPr>
              <a:t>(art. L. 2123-20-1 du CGCT). </a:t>
            </a:r>
          </a:p>
          <a:p>
            <a:pPr marL="0" indent="0" algn="just">
              <a:buNone/>
            </a:pPr>
            <a:r>
              <a:rPr lang="fr-FR" sz="1600" dirty="0">
                <a:latin typeface="+mj-lt"/>
              </a:rPr>
              <a:t>L'octroi de l'indemnité à un adjoint ou à un conseiller délégué est subordonné à </a:t>
            </a:r>
            <a:r>
              <a:rPr lang="fr-FR" sz="1600" b="1" dirty="0">
                <a:latin typeface="+mj-lt"/>
              </a:rPr>
              <a:t>«</a:t>
            </a:r>
            <a:r>
              <a:rPr lang="fr-FR" sz="1600" b="1" i="1" dirty="0">
                <a:latin typeface="+mj-lt"/>
              </a:rPr>
              <a:t> l'exercice effectif du mandat </a:t>
            </a:r>
            <a:r>
              <a:rPr lang="fr-FR" sz="1600" b="1" dirty="0">
                <a:latin typeface="+mj-lt"/>
              </a:rPr>
              <a:t>»</a:t>
            </a:r>
            <a:r>
              <a:rPr lang="fr-FR" sz="1600" dirty="0">
                <a:latin typeface="+mj-lt"/>
              </a:rPr>
              <a:t>, ce qui suppose qu’un </a:t>
            </a:r>
            <a:r>
              <a:rPr lang="fr-FR" sz="1600" b="1" dirty="0">
                <a:latin typeface="+mj-lt"/>
              </a:rPr>
              <a:t>arrêté de délégation </a:t>
            </a:r>
            <a:r>
              <a:rPr lang="fr-FR" sz="1600" dirty="0">
                <a:latin typeface="+mj-lt"/>
              </a:rPr>
              <a:t>ait été pris. Inversement, le retrait par le maire d’une délégation met fin de manière automatique à l’indemnité. </a:t>
            </a:r>
          </a:p>
          <a:p>
            <a:pPr marL="0" indent="0" algn="just">
              <a:buNone/>
            </a:pPr>
            <a:r>
              <a:rPr lang="fr-FR" sz="1600" dirty="0">
                <a:latin typeface="+mj-lt"/>
              </a:rPr>
              <a:t>Ces indemnités peuvent se cumuler avec celles qui seraient perçues par un même élu, au sein de l'EPCI dont la commune est membre (art. L. 5211-12) et/ou au sein des organismes extérieurs (</a:t>
            </a:r>
            <a:r>
              <a:rPr lang="fr-FR" sz="1600" i="1" dirty="0">
                <a:latin typeface="+mj-lt"/>
              </a:rPr>
              <a:t>syndicats, SEM…</a:t>
            </a:r>
            <a:r>
              <a:rPr lang="fr-FR" sz="1600" dirty="0">
                <a:latin typeface="+mj-lt"/>
              </a:rPr>
              <a:t>) où il représente celle-ci. </a:t>
            </a:r>
          </a:p>
          <a:p>
            <a:pPr marL="0" indent="0" algn="just">
              <a:buNone/>
            </a:pPr>
            <a:r>
              <a:rPr lang="fr-FR" sz="1600" dirty="0">
                <a:latin typeface="+mj-lt"/>
              </a:rPr>
              <a:t>Une fois votée, les indemnités constituent des </a:t>
            </a:r>
            <a:r>
              <a:rPr lang="fr-FR" sz="1600" b="1" dirty="0">
                <a:latin typeface="+mj-lt"/>
              </a:rPr>
              <a:t>dépenses obligatoires</a:t>
            </a:r>
            <a:r>
              <a:rPr lang="fr-FR" sz="1600" dirty="0">
                <a:latin typeface="+mj-lt"/>
              </a:rPr>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783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05589CB-160E-4373-91D9-73E4BC19062F}"/>
              </a:ext>
            </a:extLst>
          </p:cNvPr>
          <p:cNvSpPr>
            <a:spLocks noGrp="1"/>
          </p:cNvSpPr>
          <p:nvPr>
            <p:ph type="title"/>
          </p:nvPr>
        </p:nvSpPr>
        <p:spPr>
          <a:xfrm>
            <a:off x="1043631" y="809898"/>
            <a:ext cx="9942716" cy="1554480"/>
          </a:xfrm>
        </p:spPr>
        <p:txBody>
          <a:bodyPr anchor="ctr">
            <a:normAutofit/>
          </a:bodyPr>
          <a:lstStyle/>
          <a:p>
            <a:r>
              <a:rPr lang="fr-FR" dirty="0"/>
              <a:t>Les indemnités de fonction</a:t>
            </a:r>
          </a:p>
        </p:txBody>
      </p:sp>
      <p:sp>
        <p:nvSpPr>
          <p:cNvPr id="3" name="Espace réservé du contenu 2">
            <a:extLst>
              <a:ext uri="{FF2B5EF4-FFF2-40B4-BE49-F238E27FC236}">
                <a16:creationId xmlns:a16="http://schemas.microsoft.com/office/drawing/2014/main" id="{EC7C3649-F6D2-4C26-B453-6C78768589DA}"/>
              </a:ext>
            </a:extLst>
          </p:cNvPr>
          <p:cNvSpPr>
            <a:spLocks noGrp="1"/>
          </p:cNvSpPr>
          <p:nvPr>
            <p:ph idx="1"/>
          </p:nvPr>
        </p:nvSpPr>
        <p:spPr>
          <a:xfrm>
            <a:off x="1045028" y="2814762"/>
            <a:ext cx="9941319" cy="3327418"/>
          </a:xfrm>
        </p:spPr>
        <p:txBody>
          <a:bodyPr anchor="ctr">
            <a:normAutofit/>
          </a:bodyPr>
          <a:lstStyle/>
          <a:p>
            <a:pPr marL="0" indent="0">
              <a:buNone/>
            </a:pPr>
            <a:r>
              <a:rPr lang="fr-FR" sz="2200" b="1" u="sng" dirty="0">
                <a:latin typeface="+mj-lt"/>
              </a:rPr>
              <a:t>2) Les obligations de transparence</a:t>
            </a:r>
          </a:p>
          <a:p>
            <a:pPr marL="0" indent="0" algn="just">
              <a:buNone/>
            </a:pPr>
            <a:r>
              <a:rPr lang="fr-FR" sz="2200" dirty="0">
                <a:latin typeface="+mj-lt"/>
              </a:rPr>
              <a:t>La délibération fixant les indemnités des élus intervient dans les trois mois suivant le renouvellement du conseil municipal. Cette décision (</a:t>
            </a:r>
            <a:r>
              <a:rPr lang="fr-FR" sz="2200" i="1" dirty="0">
                <a:latin typeface="+mj-lt"/>
              </a:rPr>
              <a:t>et toutes celles qui, au cours du mandat, porteront sur les indemnités</a:t>
            </a:r>
            <a:r>
              <a:rPr lang="fr-FR" sz="2200" dirty="0">
                <a:latin typeface="+mj-lt"/>
              </a:rPr>
              <a:t>) doit s'accompagner d'un tableau annexe récapitulant l'ensemble des indemnités allouées aux élus. </a:t>
            </a:r>
          </a:p>
          <a:p>
            <a:pPr marL="0" indent="0" algn="just">
              <a:buNone/>
            </a:pPr>
            <a:r>
              <a:rPr lang="fr-FR" sz="2200" dirty="0">
                <a:latin typeface="+mj-lt"/>
              </a:rPr>
              <a:t>La loi impose également la remise aux conseillers municipaux, chaque année avant l'examen du budget, d'</a:t>
            </a:r>
            <a:r>
              <a:rPr lang="fr-FR" sz="2200" b="1" dirty="0">
                <a:latin typeface="+mj-lt"/>
              </a:rPr>
              <a:t>un état nominatif récapitulant l'ensemble des indemnités de toute nature dont bénéficient les élus</a:t>
            </a:r>
            <a:r>
              <a:rPr lang="fr-FR" sz="2200" dirty="0">
                <a:latin typeface="+mj-lt"/>
              </a:rPr>
              <a:t> « </a:t>
            </a:r>
            <a:r>
              <a:rPr lang="fr-FR" sz="2200" i="1" dirty="0">
                <a:latin typeface="+mj-lt"/>
              </a:rPr>
              <a:t>au titre de tout mandat et de toutes fonctions exercés</a:t>
            </a:r>
            <a:r>
              <a:rPr lang="fr-FR" sz="2200" dirty="0">
                <a:latin typeface="+mj-lt"/>
              </a:rPr>
              <a:t> » (</a:t>
            </a:r>
            <a:r>
              <a:rPr lang="fr-FR" sz="2200" i="1" dirty="0">
                <a:latin typeface="+mj-lt"/>
              </a:rPr>
              <a:t>conseil municipal, EPCI, syndicats, SEM, etc.</a:t>
            </a:r>
            <a:r>
              <a:rPr lang="fr-FR" sz="2200" dirty="0">
                <a:latin typeface="+mj-lt"/>
              </a:rPr>
              <a:t>) </a:t>
            </a:r>
            <a:r>
              <a:rPr lang="fr-FR" sz="2200" b="1" dirty="0">
                <a:latin typeface="+mj-lt"/>
              </a:rPr>
              <a:t>(art. L. 2123-24-1-1 CGCT).</a:t>
            </a:r>
            <a:endParaRPr lang="fr-FR" sz="2200" b="1" u="sng" dirty="0">
              <a:latin typeface="+mj-lt"/>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301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05589CB-160E-4373-91D9-73E4BC19062F}"/>
              </a:ext>
            </a:extLst>
          </p:cNvPr>
          <p:cNvSpPr>
            <a:spLocks noGrp="1"/>
          </p:cNvSpPr>
          <p:nvPr>
            <p:ph type="title"/>
          </p:nvPr>
        </p:nvSpPr>
        <p:spPr>
          <a:xfrm>
            <a:off x="1043631" y="809898"/>
            <a:ext cx="9942716" cy="1554480"/>
          </a:xfrm>
        </p:spPr>
        <p:txBody>
          <a:bodyPr anchor="ctr">
            <a:normAutofit/>
          </a:bodyPr>
          <a:lstStyle/>
          <a:p>
            <a:r>
              <a:rPr lang="fr-FR" dirty="0"/>
              <a:t>Les indemnités de fonction</a:t>
            </a:r>
          </a:p>
        </p:txBody>
      </p:sp>
      <p:sp>
        <p:nvSpPr>
          <p:cNvPr id="3" name="Espace réservé du contenu 2">
            <a:extLst>
              <a:ext uri="{FF2B5EF4-FFF2-40B4-BE49-F238E27FC236}">
                <a16:creationId xmlns:a16="http://schemas.microsoft.com/office/drawing/2014/main" id="{EC7C3649-F6D2-4C26-B453-6C78768589DA}"/>
              </a:ext>
            </a:extLst>
          </p:cNvPr>
          <p:cNvSpPr>
            <a:spLocks noGrp="1"/>
          </p:cNvSpPr>
          <p:nvPr>
            <p:ph idx="1"/>
          </p:nvPr>
        </p:nvSpPr>
        <p:spPr>
          <a:xfrm>
            <a:off x="1045028" y="2560322"/>
            <a:ext cx="9941319" cy="3581858"/>
          </a:xfrm>
        </p:spPr>
        <p:txBody>
          <a:bodyPr anchor="ctr">
            <a:normAutofit/>
          </a:bodyPr>
          <a:lstStyle/>
          <a:p>
            <a:pPr marL="0" indent="0">
              <a:buNone/>
            </a:pPr>
            <a:endParaRPr lang="fr-FR" sz="2200" b="1" i="1" u="sng" dirty="0">
              <a:latin typeface="+mj-lt"/>
            </a:endParaRPr>
          </a:p>
          <a:p>
            <a:pPr marL="0" indent="0">
              <a:buNone/>
            </a:pPr>
            <a:r>
              <a:rPr lang="fr-FR" sz="2200" b="1" i="1" u="sng" dirty="0">
                <a:solidFill>
                  <a:schemeClr val="accent4">
                    <a:lumMod val="75000"/>
                  </a:schemeClr>
                </a:solidFill>
                <a:latin typeface="+mj-lt"/>
              </a:rPr>
              <a:t>PRECISIONS</a:t>
            </a:r>
          </a:p>
          <a:p>
            <a:pPr marL="0" indent="0" algn="just">
              <a:buNone/>
            </a:pPr>
            <a:r>
              <a:rPr lang="fr-FR" sz="2200" dirty="0">
                <a:latin typeface="+mj-lt"/>
              </a:rPr>
              <a:t>À compter du mandat 2020-2026, </a:t>
            </a:r>
            <a:r>
              <a:rPr lang="fr-FR" sz="2200" b="1" u="sng" dirty="0">
                <a:latin typeface="+mj-lt"/>
              </a:rPr>
              <a:t>la modulation des indemnités</a:t>
            </a:r>
            <a:r>
              <a:rPr lang="fr-FR" sz="2200" b="1" dirty="0">
                <a:latin typeface="+mj-lt"/>
              </a:rPr>
              <a:t> </a:t>
            </a:r>
            <a:r>
              <a:rPr lang="fr-FR" sz="2200" dirty="0">
                <a:latin typeface="+mj-lt"/>
              </a:rPr>
              <a:t>des élus devient possible dans les communes et EPCI de plus de 50 000 habitants </a:t>
            </a:r>
            <a:r>
              <a:rPr lang="fr-FR" sz="2200" b="1" dirty="0">
                <a:latin typeface="+mj-lt"/>
              </a:rPr>
              <a:t>en fonction de leur présence ou non « </a:t>
            </a:r>
            <a:r>
              <a:rPr lang="fr-FR" sz="2200" b="1" i="1" dirty="0">
                <a:latin typeface="+mj-lt"/>
              </a:rPr>
              <a:t>aux séances de l'assemblée délibérante ou aux réunions des commissions dont ils sont membres</a:t>
            </a:r>
            <a:r>
              <a:rPr lang="fr-FR" sz="2200" b="1" dirty="0">
                <a:latin typeface="+mj-lt"/>
              </a:rPr>
              <a:t> ». </a:t>
            </a:r>
          </a:p>
          <a:p>
            <a:pPr marL="0" indent="0" algn="just">
              <a:buNone/>
            </a:pPr>
            <a:r>
              <a:rPr lang="fr-FR" sz="2200" dirty="0">
                <a:latin typeface="+mj-lt"/>
              </a:rPr>
              <a:t>Les modalités de cette modulation devront être fixées par le </a:t>
            </a:r>
            <a:r>
              <a:rPr lang="fr-FR" sz="2200" b="1" u="sng" dirty="0">
                <a:latin typeface="+mj-lt"/>
              </a:rPr>
              <a:t>règlement intérieur </a:t>
            </a:r>
            <a:r>
              <a:rPr lang="fr-FR" sz="2200" dirty="0">
                <a:latin typeface="+mj-lt"/>
              </a:rPr>
              <a:t>de l'assemblée. </a:t>
            </a:r>
            <a:r>
              <a:rPr lang="fr-FR" sz="2200" b="1" dirty="0">
                <a:latin typeface="+mj-lt"/>
              </a:rPr>
              <a:t>La réduction éventuelle </a:t>
            </a:r>
            <a:r>
              <a:rPr lang="fr-FR" sz="2200" b="1" u="sng" dirty="0">
                <a:latin typeface="+mj-lt"/>
              </a:rPr>
              <a:t>ne peut dépasser 50 % de l'indemnité</a:t>
            </a:r>
            <a:r>
              <a:rPr lang="fr-FR" sz="2200" u="sng" dirty="0">
                <a:latin typeface="+mj-lt"/>
              </a:rPr>
              <a:t> </a:t>
            </a:r>
            <a:r>
              <a:rPr lang="fr-FR" sz="2200" dirty="0">
                <a:latin typeface="+mj-lt"/>
              </a:rPr>
              <a:t>pouvant être allouée (art. L. 2123-24-2 et L. 5211-12-2 du CGCT). </a:t>
            </a:r>
            <a:endParaRPr lang="fr-FR" sz="2200" b="1" i="1" u="sng" dirty="0">
              <a:latin typeface="+mj-lt"/>
            </a:endParaRPr>
          </a:p>
          <a:p>
            <a:pPr marL="0" indent="0">
              <a:buNone/>
            </a:pPr>
            <a:endParaRPr lang="fr-FR" sz="22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510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05589CB-160E-4373-91D9-73E4BC19062F}"/>
              </a:ext>
            </a:extLst>
          </p:cNvPr>
          <p:cNvSpPr>
            <a:spLocks noGrp="1"/>
          </p:cNvSpPr>
          <p:nvPr>
            <p:ph type="title"/>
          </p:nvPr>
        </p:nvSpPr>
        <p:spPr>
          <a:xfrm>
            <a:off x="1043631" y="809898"/>
            <a:ext cx="9942716" cy="1554480"/>
          </a:xfrm>
        </p:spPr>
        <p:txBody>
          <a:bodyPr anchor="ctr">
            <a:normAutofit/>
          </a:bodyPr>
          <a:lstStyle/>
          <a:p>
            <a:r>
              <a:rPr lang="fr-FR" dirty="0"/>
              <a:t>Les indemnités de fonction</a:t>
            </a:r>
          </a:p>
        </p:txBody>
      </p:sp>
      <p:sp>
        <p:nvSpPr>
          <p:cNvPr id="3" name="Espace réservé du contenu 2">
            <a:extLst>
              <a:ext uri="{FF2B5EF4-FFF2-40B4-BE49-F238E27FC236}">
                <a16:creationId xmlns:a16="http://schemas.microsoft.com/office/drawing/2014/main" id="{EC7C3649-F6D2-4C26-B453-6C78768589DA}"/>
              </a:ext>
            </a:extLst>
          </p:cNvPr>
          <p:cNvSpPr>
            <a:spLocks noGrp="1"/>
          </p:cNvSpPr>
          <p:nvPr>
            <p:ph idx="1"/>
          </p:nvPr>
        </p:nvSpPr>
        <p:spPr>
          <a:xfrm>
            <a:off x="1045028" y="2508070"/>
            <a:ext cx="9941319" cy="3634110"/>
          </a:xfrm>
        </p:spPr>
        <p:txBody>
          <a:bodyPr anchor="ctr">
            <a:normAutofit/>
          </a:bodyPr>
          <a:lstStyle/>
          <a:p>
            <a:pPr marL="0" indent="0" algn="just">
              <a:buNone/>
            </a:pPr>
            <a:r>
              <a:rPr lang="fr-FR" sz="1900" b="1" u="sng" dirty="0">
                <a:latin typeface="+mj-lt"/>
              </a:rPr>
              <a:t>3) La détermination du montant de l’indemnité</a:t>
            </a:r>
          </a:p>
          <a:p>
            <a:pPr marL="0" indent="0" algn="just">
              <a:buNone/>
            </a:pPr>
            <a:r>
              <a:rPr lang="fr-FR" sz="1800" dirty="0">
                <a:latin typeface="+mj-lt"/>
              </a:rPr>
              <a:t>Dans toutes les communes, </a:t>
            </a:r>
            <a:r>
              <a:rPr lang="fr-FR" sz="1800" b="1" dirty="0">
                <a:latin typeface="+mj-lt"/>
              </a:rPr>
              <a:t>l'indemnité du maire </a:t>
            </a:r>
            <a:r>
              <a:rPr lang="fr-FR" sz="1800" dirty="0">
                <a:latin typeface="+mj-lt"/>
              </a:rPr>
              <a:t>est, de droit, </a:t>
            </a:r>
            <a:r>
              <a:rPr lang="fr-FR" sz="1800" b="1" dirty="0">
                <a:latin typeface="+mj-lt"/>
              </a:rPr>
              <a:t>fixée au maximum</a:t>
            </a:r>
            <a:r>
              <a:rPr lang="fr-FR" sz="1800" dirty="0">
                <a:latin typeface="+mj-lt"/>
              </a:rPr>
              <a:t>. Toutefois, le maire peut soit toucher l'intégralité de l'indemnité prévue, soit faire adopter une délibération la fixant à un montant inférieur.</a:t>
            </a:r>
          </a:p>
          <a:p>
            <a:pPr marL="0" indent="0" algn="just">
              <a:buNone/>
            </a:pPr>
            <a:br>
              <a:rPr lang="fr-FR" sz="1800" dirty="0">
                <a:latin typeface="+mj-lt"/>
              </a:rPr>
            </a:br>
            <a:r>
              <a:rPr lang="fr-FR" sz="1800" dirty="0">
                <a:latin typeface="+mj-lt"/>
              </a:rPr>
              <a:t>S'agissant des indemnités allouées aux adjoints et aux conseillers municipaux, le conseil municipal détermine leur montant, dans la limite </a:t>
            </a:r>
            <a:r>
              <a:rPr lang="fr-FR" sz="1800" b="1" dirty="0">
                <a:latin typeface="+mj-lt"/>
              </a:rPr>
              <a:t>de deux </a:t>
            </a:r>
            <a:r>
              <a:rPr lang="fr-FR" sz="1800" b="1" i="1" dirty="0">
                <a:latin typeface="+mj-lt"/>
              </a:rPr>
              <a:t>maxima</a:t>
            </a:r>
            <a:r>
              <a:rPr lang="fr-FR" sz="1800" b="1" dirty="0">
                <a:latin typeface="+mj-lt"/>
              </a:rPr>
              <a:t> </a:t>
            </a:r>
            <a:r>
              <a:rPr lang="fr-FR" sz="1800" dirty="0">
                <a:latin typeface="+mj-lt"/>
              </a:rPr>
              <a:t>: </a:t>
            </a:r>
          </a:p>
          <a:p>
            <a:pPr marL="0" indent="0" algn="just">
              <a:buNone/>
            </a:pPr>
            <a:r>
              <a:rPr lang="fr-FR" sz="1800" dirty="0">
                <a:latin typeface="+mj-lt"/>
              </a:rPr>
              <a:t>- </a:t>
            </a:r>
            <a:r>
              <a:rPr lang="fr-FR" sz="1800" b="1" dirty="0">
                <a:latin typeface="+mj-lt"/>
              </a:rPr>
              <a:t>l'enveloppe globale indemnitaire </a:t>
            </a:r>
            <a:r>
              <a:rPr lang="fr-FR" sz="1800" dirty="0">
                <a:latin typeface="+mj-lt"/>
              </a:rPr>
              <a:t>autorisée en fonction de la taille de la commune (</a:t>
            </a:r>
            <a:r>
              <a:rPr lang="fr-FR" sz="1800" i="1" dirty="0">
                <a:latin typeface="+mj-lt"/>
              </a:rPr>
              <a:t>addition des indemnités maximales du maire et des adjoints</a:t>
            </a:r>
            <a:r>
              <a:rPr lang="fr-FR" sz="1800" dirty="0">
                <a:latin typeface="+mj-lt"/>
              </a:rPr>
              <a:t>) ;</a:t>
            </a:r>
          </a:p>
          <a:p>
            <a:pPr marL="0" indent="0" algn="just">
              <a:buNone/>
            </a:pPr>
            <a:r>
              <a:rPr lang="fr-FR" sz="1800" dirty="0">
                <a:latin typeface="+mj-lt"/>
              </a:rPr>
              <a:t>- </a:t>
            </a:r>
            <a:r>
              <a:rPr lang="fr-FR" sz="1800" b="1" dirty="0">
                <a:latin typeface="+mj-lt"/>
              </a:rPr>
              <a:t>le montant maximal autorisé en fonction du mandat détenu</a:t>
            </a:r>
            <a:r>
              <a:rPr lang="fr-FR" sz="1800" dirty="0">
                <a:latin typeface="+mj-lt"/>
              </a:rPr>
              <a:t>. Ces montants (</a:t>
            </a:r>
            <a:r>
              <a:rPr lang="fr-FR" sz="1800" i="1" dirty="0">
                <a:latin typeface="+mj-lt"/>
              </a:rPr>
              <a:t>exprimés en % de l'indice brut 1027 de rémunération de la fonction publique</a:t>
            </a:r>
            <a:r>
              <a:rPr lang="fr-FR" sz="1800" dirty="0">
                <a:latin typeface="+mj-lt"/>
              </a:rPr>
              <a:t>) sont fixés aux articles L. 2123-23 (</a:t>
            </a:r>
            <a:r>
              <a:rPr lang="fr-FR" sz="1800" i="1" dirty="0">
                <a:latin typeface="+mj-lt"/>
              </a:rPr>
              <a:t>maire</a:t>
            </a:r>
            <a:r>
              <a:rPr lang="fr-FR" sz="1800" dirty="0">
                <a:latin typeface="+mj-lt"/>
              </a:rPr>
              <a:t>) et L. 2123-24 (</a:t>
            </a:r>
            <a:r>
              <a:rPr lang="fr-FR" sz="1800" i="1" dirty="0">
                <a:latin typeface="+mj-lt"/>
              </a:rPr>
              <a:t>adjoints</a:t>
            </a:r>
            <a:r>
              <a:rPr lang="fr-FR" sz="1800" dirty="0">
                <a:latin typeface="+mj-lt"/>
              </a:rPr>
              <a:t>) du CGCT.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027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3A826B85-D58A-48FB-ABB8-881A5F8CC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05589CB-160E-4373-91D9-73E4BC19062F}"/>
              </a:ext>
            </a:extLst>
          </p:cNvPr>
          <p:cNvSpPr>
            <a:spLocks noGrp="1"/>
          </p:cNvSpPr>
          <p:nvPr>
            <p:ph type="title"/>
          </p:nvPr>
        </p:nvSpPr>
        <p:spPr>
          <a:xfrm>
            <a:off x="960120" y="5419725"/>
            <a:ext cx="10271760" cy="936626"/>
          </a:xfrm>
        </p:spPr>
        <p:txBody>
          <a:bodyPr vert="horz" lIns="91440" tIns="45720" rIns="91440" bIns="45720" rtlCol="0" anchor="ctr">
            <a:normAutofit/>
          </a:bodyPr>
          <a:lstStyle/>
          <a:p>
            <a:pPr algn="ctr"/>
            <a:r>
              <a:rPr lang="en-US" sz="4000">
                <a:solidFill>
                  <a:schemeClr val="tx1">
                    <a:lumMod val="75000"/>
                    <a:lumOff val="25000"/>
                  </a:schemeClr>
                </a:solidFill>
              </a:rPr>
              <a:t>Les indemnités de fonction</a:t>
            </a:r>
          </a:p>
        </p:txBody>
      </p:sp>
      <p:sp>
        <p:nvSpPr>
          <p:cNvPr id="18" name="Rounded Rectangle 5">
            <a:extLst>
              <a:ext uri="{FF2B5EF4-FFF2-40B4-BE49-F238E27FC236}">
                <a16:creationId xmlns:a16="http://schemas.microsoft.com/office/drawing/2014/main" id="{20B579A7-44A3-4863-B4F6-E1E3D667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990600"/>
            <a:ext cx="10271760" cy="43053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4" descr="Une image contenant capture d’écran&#10;&#10;Description générée automatiquement">
            <a:extLst>
              <a:ext uri="{FF2B5EF4-FFF2-40B4-BE49-F238E27FC236}">
                <a16:creationId xmlns:a16="http://schemas.microsoft.com/office/drawing/2014/main" id="{89BB2FB4-E0DC-445A-9796-AC73F4504BF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810"/>
          <a:stretch/>
        </p:blipFill>
        <p:spPr>
          <a:xfrm>
            <a:off x="1281684" y="1309878"/>
            <a:ext cx="9628632" cy="3666744"/>
          </a:xfrm>
          <a:prstGeom prst="rect">
            <a:avLst/>
          </a:prstGeom>
          <a:effectLst/>
        </p:spPr>
      </p:pic>
    </p:spTree>
    <p:extLst>
      <p:ext uri="{BB962C8B-B14F-4D97-AF65-F5344CB8AC3E}">
        <p14:creationId xmlns:p14="http://schemas.microsoft.com/office/powerpoint/2010/main" val="2656028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05589CB-160E-4373-91D9-73E4BC19062F}"/>
              </a:ext>
            </a:extLst>
          </p:cNvPr>
          <p:cNvSpPr>
            <a:spLocks noGrp="1"/>
          </p:cNvSpPr>
          <p:nvPr>
            <p:ph type="title"/>
          </p:nvPr>
        </p:nvSpPr>
        <p:spPr>
          <a:xfrm>
            <a:off x="1043631" y="809898"/>
            <a:ext cx="9942716" cy="1554480"/>
          </a:xfrm>
        </p:spPr>
        <p:txBody>
          <a:bodyPr anchor="ctr">
            <a:normAutofit/>
          </a:bodyPr>
          <a:lstStyle/>
          <a:p>
            <a:r>
              <a:rPr lang="fr-FR" dirty="0"/>
              <a:t>Les indemnités de fonction</a:t>
            </a:r>
          </a:p>
        </p:txBody>
      </p:sp>
      <p:sp>
        <p:nvSpPr>
          <p:cNvPr id="5" name="Espace réservé du contenu 4">
            <a:extLst>
              <a:ext uri="{FF2B5EF4-FFF2-40B4-BE49-F238E27FC236}">
                <a16:creationId xmlns:a16="http://schemas.microsoft.com/office/drawing/2014/main" id="{9299FB51-A812-402A-81C0-375B03A8E0C6}"/>
              </a:ext>
            </a:extLst>
          </p:cNvPr>
          <p:cNvSpPr>
            <a:spLocks noGrp="1"/>
          </p:cNvSpPr>
          <p:nvPr>
            <p:ph idx="1"/>
          </p:nvPr>
        </p:nvSpPr>
        <p:spPr>
          <a:xfrm>
            <a:off x="1045028" y="2704014"/>
            <a:ext cx="9941319" cy="3438166"/>
          </a:xfrm>
        </p:spPr>
        <p:txBody>
          <a:bodyPr anchor="ctr">
            <a:normAutofit fontScale="92500" lnSpcReduction="20000"/>
          </a:bodyPr>
          <a:lstStyle/>
          <a:p>
            <a:pPr marL="0" indent="0" algn="just">
              <a:buNone/>
            </a:pPr>
            <a:r>
              <a:rPr lang="fr-FR" sz="1600" b="1" dirty="0">
                <a:latin typeface="+mj-lt"/>
              </a:rPr>
              <a:t>Au sein de l'enveloppe globale</a:t>
            </a:r>
            <a:r>
              <a:rPr lang="fr-FR" sz="1600" dirty="0">
                <a:latin typeface="+mj-lt"/>
              </a:rPr>
              <a:t>, si les maximums ne sont pas servis au maire et aux adjoints</a:t>
            </a:r>
            <a:r>
              <a:rPr lang="fr-FR" sz="1600" b="1" dirty="0">
                <a:latin typeface="+mj-lt"/>
              </a:rPr>
              <a:t>, il est possible de verser </a:t>
            </a:r>
            <a:r>
              <a:rPr lang="fr-FR" sz="1600" dirty="0">
                <a:latin typeface="+mj-lt"/>
              </a:rPr>
              <a:t>:</a:t>
            </a:r>
          </a:p>
          <a:p>
            <a:pPr algn="just">
              <a:buFontTx/>
              <a:buChar char="-"/>
            </a:pPr>
            <a:r>
              <a:rPr lang="fr-FR" sz="1600" dirty="0">
                <a:latin typeface="+mj-lt"/>
              </a:rPr>
              <a:t>des indemnités supérieures au plafond aux adjoints individuellement, sous réserve que leur montant ne dépasse pas l'indemnité maximale susceptible d'être allouée au maire ;</a:t>
            </a:r>
          </a:p>
          <a:p>
            <a:pPr algn="just">
              <a:buFontTx/>
              <a:buChar char="-"/>
            </a:pPr>
            <a:r>
              <a:rPr lang="fr-FR" sz="1600" dirty="0">
                <a:latin typeface="+mj-lt"/>
              </a:rPr>
              <a:t>une indemnité aux conseillers délégués dans les mêmes limites ;</a:t>
            </a:r>
          </a:p>
          <a:p>
            <a:pPr marL="0" indent="0" algn="just">
              <a:buNone/>
            </a:pPr>
            <a:r>
              <a:rPr lang="fr-FR" sz="1600" dirty="0">
                <a:latin typeface="+mj-lt"/>
              </a:rPr>
              <a:t>-    une indemnité aux conseillers municipaux dans la limite de 6 % de l'indice brut.</a:t>
            </a:r>
          </a:p>
          <a:p>
            <a:pPr marL="0" indent="0" algn="just">
              <a:buNone/>
            </a:pPr>
            <a:br>
              <a:rPr lang="fr-FR" sz="1600" dirty="0">
                <a:latin typeface="+mj-lt"/>
              </a:rPr>
            </a:br>
            <a:r>
              <a:rPr lang="fr-FR" sz="1600" b="1" dirty="0">
                <a:latin typeface="+mj-lt"/>
              </a:rPr>
              <a:t>Des majorations peuvent être votées </a:t>
            </a:r>
            <a:r>
              <a:rPr lang="fr-FR" sz="1600" dirty="0">
                <a:latin typeface="+mj-lt"/>
              </a:rPr>
              <a:t>dans les communes chefs-lieux (</a:t>
            </a:r>
            <a:r>
              <a:rPr lang="fr-FR" sz="1600" i="1" dirty="0">
                <a:latin typeface="+mj-lt"/>
              </a:rPr>
              <a:t>ou sièges du bureau centralisateur du canton</a:t>
            </a:r>
            <a:r>
              <a:rPr lang="fr-FR" sz="1600" dirty="0">
                <a:latin typeface="+mj-lt"/>
              </a:rPr>
              <a:t>) ; les communes sinistrées ; les communes classées station de tourisme ; celles dont la population, depuis le dernier recensement, a augmenté à la suite de la mise en route de travaux publics d'intérêt national tels que des travaux d'électrification ; celles qui ont perçu (</a:t>
            </a:r>
            <a:r>
              <a:rPr lang="fr-FR" sz="1600" i="1" dirty="0">
                <a:latin typeface="+mj-lt"/>
              </a:rPr>
              <a:t>une fois les trois dernières années</a:t>
            </a:r>
            <a:r>
              <a:rPr lang="fr-FR" sz="1600" dirty="0">
                <a:latin typeface="+mj-lt"/>
              </a:rPr>
              <a:t>) la dotation de solidarité urbaine (</a:t>
            </a:r>
            <a:r>
              <a:rPr lang="fr-FR" sz="1600" i="1" dirty="0">
                <a:latin typeface="+mj-lt"/>
              </a:rPr>
              <a:t>DSU</a:t>
            </a:r>
            <a:r>
              <a:rPr lang="fr-FR" sz="1600" dirty="0">
                <a:latin typeface="+mj-lt"/>
              </a:rPr>
              <a:t>). </a:t>
            </a:r>
          </a:p>
          <a:p>
            <a:pPr marL="0" indent="0" algn="just">
              <a:buNone/>
            </a:pPr>
            <a:r>
              <a:rPr lang="fr-FR" sz="1600" dirty="0">
                <a:latin typeface="+mj-lt"/>
              </a:rPr>
              <a:t>L'application de majorations aux indemnités doit faire l'objet d'un vote distinct de celui de la fixation de leur montant initial.</a:t>
            </a:r>
            <a:br>
              <a:rPr lang="fr-FR" sz="1600" dirty="0">
                <a:latin typeface="+mj-lt"/>
              </a:rPr>
            </a:br>
            <a:br>
              <a:rPr lang="fr-FR" sz="1600" dirty="0">
                <a:latin typeface="+mj-lt"/>
              </a:rPr>
            </a:br>
            <a:r>
              <a:rPr lang="fr-FR" sz="1600" dirty="0">
                <a:latin typeface="+mj-lt"/>
              </a:rPr>
              <a:t>Enfin, </a:t>
            </a:r>
            <a:r>
              <a:rPr lang="fr-FR" sz="1600" b="1" dirty="0">
                <a:latin typeface="+mj-lt"/>
              </a:rPr>
              <a:t>l'élu qui détient d'autres mandats ou représente sa collectivité au sein de divers organismes </a:t>
            </a:r>
            <a:r>
              <a:rPr lang="fr-FR" sz="1600" dirty="0">
                <a:latin typeface="+mj-lt"/>
              </a:rPr>
              <a:t>ne peut pas recevoir, pour l'ensemble de ses fonctions, </a:t>
            </a:r>
            <a:r>
              <a:rPr lang="fr-FR" sz="1600" b="1" dirty="0">
                <a:latin typeface="+mj-lt"/>
              </a:rPr>
              <a:t>plus d'une fois et demie le montant de l'indemnité parlementaire, soit 8 434 € </a:t>
            </a:r>
            <a:r>
              <a:rPr lang="fr-FR" sz="1600" dirty="0">
                <a:latin typeface="+mj-lt"/>
              </a:rPr>
              <a:t>(</a:t>
            </a:r>
            <a:r>
              <a:rPr lang="fr-FR" sz="1600" i="1" dirty="0">
                <a:latin typeface="+mj-lt"/>
              </a:rPr>
              <a:t>au 1er janvier 2019</a:t>
            </a:r>
            <a:r>
              <a:rPr lang="fr-FR" sz="1600" dirty="0">
                <a:latin typeface="+mj-lt"/>
              </a:rPr>
              <a:t>). Cette part écrêtée est reversée au budget de la personne publique au sein de laquelle l'élu exerce le plus récemment un mandat ou une fonction.</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610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FAD1CB-8D4C-475A-9B7A-6CEB0EF8CD0D}"/>
              </a:ext>
            </a:extLst>
          </p:cNvPr>
          <p:cNvSpPr>
            <a:spLocks noGrp="1"/>
          </p:cNvSpPr>
          <p:nvPr>
            <p:ph type="title"/>
          </p:nvPr>
        </p:nvSpPr>
        <p:spPr>
          <a:xfrm>
            <a:off x="1136428" y="627564"/>
            <a:ext cx="7474172" cy="1325563"/>
          </a:xfrm>
        </p:spPr>
        <p:txBody>
          <a:bodyPr>
            <a:normAutofit/>
          </a:bodyPr>
          <a:lstStyle/>
          <a:p>
            <a:r>
              <a:rPr lang="fr-FR" b="1" dirty="0">
                <a:cs typeface="Times New Roman" panose="02020603050405020304" pitchFamily="18" charset="0"/>
              </a:rPr>
              <a:t>PROGRAMME</a:t>
            </a:r>
          </a:p>
        </p:txBody>
      </p:sp>
      <p:sp>
        <p:nvSpPr>
          <p:cNvPr id="3" name="Espace réservé du contenu 2">
            <a:extLst>
              <a:ext uri="{FF2B5EF4-FFF2-40B4-BE49-F238E27FC236}">
                <a16:creationId xmlns:a16="http://schemas.microsoft.com/office/drawing/2014/main" id="{0B2BC6BB-8634-4943-832E-6896A46FF035}"/>
              </a:ext>
            </a:extLst>
          </p:cNvPr>
          <p:cNvSpPr>
            <a:spLocks noGrp="1"/>
          </p:cNvSpPr>
          <p:nvPr>
            <p:ph idx="1"/>
          </p:nvPr>
        </p:nvSpPr>
        <p:spPr>
          <a:xfrm>
            <a:off x="1136429" y="2051437"/>
            <a:ext cx="6467867" cy="3530379"/>
          </a:xfrm>
        </p:spPr>
        <p:txBody>
          <a:bodyPr anchor="ctr">
            <a:normAutofit/>
          </a:bodyPr>
          <a:lstStyle/>
          <a:p>
            <a:pPr marL="0" indent="0">
              <a:buNone/>
            </a:pPr>
            <a:r>
              <a:rPr lang="fr-FR" sz="2400" dirty="0">
                <a:latin typeface="+mj-lt"/>
                <a:cs typeface="Times New Roman" panose="02020603050405020304" pitchFamily="18" charset="0"/>
              </a:rPr>
              <a:t>1) Obligations déclaratives et régime des incompatibilités</a:t>
            </a:r>
          </a:p>
          <a:p>
            <a:pPr marL="0" indent="0">
              <a:buNone/>
            </a:pPr>
            <a:r>
              <a:rPr lang="fr-FR" sz="2400" dirty="0">
                <a:latin typeface="+mj-lt"/>
                <a:cs typeface="Times New Roman" panose="02020603050405020304" pitchFamily="18" charset="0"/>
              </a:rPr>
              <a:t>2) Les garanties professionnelles </a:t>
            </a:r>
          </a:p>
          <a:p>
            <a:pPr marL="0" indent="0">
              <a:buNone/>
            </a:pPr>
            <a:r>
              <a:rPr lang="fr-FR" sz="2400" dirty="0">
                <a:latin typeface="+mj-lt"/>
                <a:cs typeface="Times New Roman" panose="02020603050405020304" pitchFamily="18" charset="0"/>
              </a:rPr>
              <a:t>3) Le régime indemnitaire et fiscal</a:t>
            </a:r>
          </a:p>
          <a:p>
            <a:pPr marL="0" indent="0">
              <a:buNone/>
            </a:pPr>
            <a:r>
              <a:rPr lang="fr-FR" sz="2400" dirty="0">
                <a:latin typeface="+mj-lt"/>
                <a:cs typeface="Times New Roman" panose="02020603050405020304" pitchFamily="18" charset="0"/>
              </a:rPr>
              <a:t>4) La protection sociale et les droits à la retraite</a:t>
            </a:r>
          </a:p>
          <a:p>
            <a:pPr marL="0" indent="0">
              <a:buNone/>
            </a:pPr>
            <a:r>
              <a:rPr lang="fr-FR" sz="2400" dirty="0">
                <a:latin typeface="+mj-lt"/>
                <a:cs typeface="Times New Roman" panose="02020603050405020304" pitchFamily="18" charset="0"/>
              </a:rPr>
              <a:t>5) La protection fonctionnelle  </a:t>
            </a:r>
          </a:p>
          <a:p>
            <a:pPr marL="0" indent="0">
              <a:buNone/>
            </a:pPr>
            <a:r>
              <a:rPr lang="fr-FR" sz="2400" dirty="0">
                <a:latin typeface="+mj-lt"/>
                <a:cs typeface="Times New Roman" panose="02020603050405020304" pitchFamily="18" charset="0"/>
              </a:rPr>
              <a:t>6) Le droit à la formation</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a:extLst>
              <a:ext uri="{FF2B5EF4-FFF2-40B4-BE49-F238E27FC236}">
                <a16:creationId xmlns:a16="http://schemas.microsoft.com/office/drawing/2014/main" id="{84B363C7-16A2-4C35-BB68-4CCF3703AE5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3038" r="-4" b="16394"/>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2953303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05589CB-160E-4373-91D9-73E4BC19062F}"/>
              </a:ext>
            </a:extLst>
          </p:cNvPr>
          <p:cNvSpPr>
            <a:spLocks noGrp="1"/>
          </p:cNvSpPr>
          <p:nvPr>
            <p:ph type="title"/>
          </p:nvPr>
        </p:nvSpPr>
        <p:spPr>
          <a:xfrm>
            <a:off x="1043631" y="809898"/>
            <a:ext cx="9942716" cy="1554480"/>
          </a:xfrm>
        </p:spPr>
        <p:txBody>
          <a:bodyPr anchor="ctr">
            <a:normAutofit/>
          </a:bodyPr>
          <a:lstStyle/>
          <a:p>
            <a:r>
              <a:rPr lang="fr-FR" dirty="0"/>
              <a:t>Les indemnités de fonction</a:t>
            </a:r>
          </a:p>
        </p:txBody>
      </p:sp>
      <p:sp>
        <p:nvSpPr>
          <p:cNvPr id="5" name="Espace réservé du contenu 4">
            <a:extLst>
              <a:ext uri="{FF2B5EF4-FFF2-40B4-BE49-F238E27FC236}">
                <a16:creationId xmlns:a16="http://schemas.microsoft.com/office/drawing/2014/main" id="{9299FB51-A812-402A-81C0-375B03A8E0C6}"/>
              </a:ext>
            </a:extLst>
          </p:cNvPr>
          <p:cNvSpPr>
            <a:spLocks noGrp="1"/>
          </p:cNvSpPr>
          <p:nvPr>
            <p:ph idx="1"/>
          </p:nvPr>
        </p:nvSpPr>
        <p:spPr>
          <a:xfrm>
            <a:off x="1045028" y="2364378"/>
            <a:ext cx="9941319" cy="3777802"/>
          </a:xfrm>
        </p:spPr>
        <p:txBody>
          <a:bodyPr anchor="ctr">
            <a:normAutofit fontScale="92500" lnSpcReduction="10000"/>
          </a:bodyPr>
          <a:lstStyle/>
          <a:p>
            <a:pPr marL="0" indent="0" algn="just">
              <a:buNone/>
            </a:pPr>
            <a:endParaRPr lang="fr-FR" sz="1600" b="1" i="1" u="sng" dirty="0">
              <a:solidFill>
                <a:schemeClr val="accent4">
                  <a:lumMod val="75000"/>
                </a:schemeClr>
              </a:solidFill>
              <a:latin typeface="+mj-lt"/>
            </a:endParaRPr>
          </a:p>
          <a:p>
            <a:pPr marL="0" indent="0" algn="just">
              <a:buNone/>
            </a:pPr>
            <a:r>
              <a:rPr lang="fr-FR" sz="1600" b="1" i="1" u="sng" dirty="0">
                <a:solidFill>
                  <a:schemeClr val="accent4">
                    <a:lumMod val="75000"/>
                  </a:schemeClr>
                </a:solidFill>
                <a:latin typeface="+mj-lt"/>
              </a:rPr>
              <a:t>PRECISIONS : Les autres frais et avantages</a:t>
            </a:r>
          </a:p>
          <a:p>
            <a:pPr marL="0" indent="0" algn="just">
              <a:buNone/>
            </a:pPr>
            <a:r>
              <a:rPr lang="fr-FR" sz="1400" b="1" dirty="0">
                <a:latin typeface="+mj-lt"/>
              </a:rPr>
              <a:t>Frais de représentation : </a:t>
            </a:r>
            <a:r>
              <a:rPr lang="fr-FR" sz="1400" dirty="0">
                <a:latin typeface="+mj-lt"/>
              </a:rPr>
              <a:t>le conseil municipal peut allouer au maire une indemnité pour couvrir les dépenses qu'il engage dans le cadre de ses fonctions (</a:t>
            </a:r>
            <a:r>
              <a:rPr lang="fr-FR" sz="1400" i="1" dirty="0">
                <a:latin typeface="+mj-lt"/>
              </a:rPr>
              <a:t>réceptions et manifestations publiques…</a:t>
            </a:r>
            <a:r>
              <a:rPr lang="fr-FR" sz="1400" dirty="0">
                <a:latin typeface="+mj-lt"/>
              </a:rPr>
              <a:t>)</a:t>
            </a:r>
            <a:r>
              <a:rPr lang="fr-FR" sz="1400" b="1" dirty="0">
                <a:latin typeface="+mj-lt"/>
              </a:rPr>
              <a:t> </a:t>
            </a:r>
          </a:p>
          <a:p>
            <a:pPr marL="0" indent="0" algn="just">
              <a:buNone/>
            </a:pPr>
            <a:r>
              <a:rPr lang="fr-FR" sz="1400" b="1" dirty="0">
                <a:latin typeface="+mj-lt"/>
              </a:rPr>
              <a:t>Logement de fonction</a:t>
            </a:r>
            <a:r>
              <a:rPr lang="fr-FR" sz="1400" dirty="0">
                <a:latin typeface="+mj-lt"/>
              </a:rPr>
              <a:t> : aucun élu municipal, y compris le maire, ne peut y prétendre.</a:t>
            </a:r>
          </a:p>
          <a:p>
            <a:pPr marL="0" indent="0" algn="just">
              <a:buNone/>
            </a:pPr>
            <a:r>
              <a:rPr lang="fr-FR" sz="1400" b="1" dirty="0">
                <a:latin typeface="+mj-lt"/>
              </a:rPr>
              <a:t>Véhicule de fonction</a:t>
            </a:r>
            <a:r>
              <a:rPr lang="fr-FR" sz="1400" dirty="0">
                <a:latin typeface="+mj-lt"/>
              </a:rPr>
              <a:t> : aucun texte n'autorise la mise à disposition d'un véhicule dont l'élu pourrait se servir pour ses déplacements privés. Il peut utiliser, dans le cadre de ses fonctions, un véhicule de service, y compris avec chauffeur.</a:t>
            </a:r>
          </a:p>
          <a:p>
            <a:pPr marL="0" indent="0" algn="just">
              <a:buNone/>
            </a:pPr>
            <a:r>
              <a:rPr lang="fr-FR" sz="1400" b="1" dirty="0">
                <a:latin typeface="+mj-lt"/>
              </a:rPr>
              <a:t>Frais de transports et de séjour</a:t>
            </a:r>
            <a:r>
              <a:rPr lang="fr-FR" sz="1400" dirty="0">
                <a:latin typeface="+mj-lt"/>
              </a:rPr>
              <a:t> : les élus ont droit au remboursement des frais que nécessite l'exécution des mandats spéciaux et des frais engagés pour se rendre aux réunions des organismes où ils représentent leur commune, lorsque la réunion a lieu hors du territoire de celle-ci. Lorsqu'ils sont en situation de handicap, s'ajoute le remboursement des frais spécifiques de déplacement, d'accompagnement et d'aide technique. </a:t>
            </a:r>
            <a:br>
              <a:rPr lang="fr-FR" sz="1400" dirty="0">
                <a:latin typeface="+mj-lt"/>
              </a:rPr>
            </a:br>
            <a:br>
              <a:rPr lang="fr-FR" sz="1400" dirty="0">
                <a:latin typeface="+mj-lt"/>
              </a:rPr>
            </a:br>
            <a:r>
              <a:rPr lang="fr-FR" sz="1400" b="1" dirty="0">
                <a:latin typeface="+mj-lt"/>
              </a:rPr>
              <a:t>Frais de garde ou d'assistance</a:t>
            </a:r>
            <a:r>
              <a:rPr lang="fr-FR" sz="1400" dirty="0">
                <a:latin typeface="+mj-lt"/>
              </a:rPr>
              <a:t> : la commune rembourse les frais de garde d'enfants et d'accompagnement des personnes à charge engagés par les élus pour participer aux réunions du conseil municipal, des commissions dont ils sont membres et des organismes où ils représentent la commune. Une aide financière peut être accordée au maire et aux adjoints qui rémunèrent des services de garde ou d'assistance à domicile au moyen du CESU.</a:t>
            </a:r>
          </a:p>
          <a:p>
            <a:pPr marL="0" indent="0" algn="just">
              <a:buNone/>
            </a:pPr>
            <a:r>
              <a:rPr lang="fr-FR" sz="1400" b="1" dirty="0">
                <a:latin typeface="+mj-lt"/>
              </a:rPr>
              <a:t>Bureautique</a:t>
            </a:r>
            <a:r>
              <a:rPr lang="fr-FR" sz="1400" dirty="0">
                <a:latin typeface="+mj-lt"/>
              </a:rPr>
              <a:t> : les frais d'utilisation d'un téléphone mobile ou d'un abonnement internet personnel ne sont pas remboursables. En revanche, la commune peut mettre à la disposition des élus des téléphones, ordinateurs, tablettes et leur connexion.</a:t>
            </a:r>
            <a:endParaRPr lang="fr-FR" sz="1400" b="1" i="1" u="sng" dirty="0">
              <a:latin typeface="+mj-lt"/>
            </a:endParaRP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848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5"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2196348-0682-463A-A011-7D9D921A0C7C}"/>
              </a:ext>
            </a:extLst>
          </p:cNvPr>
          <p:cNvSpPr>
            <a:spLocks noGrp="1"/>
          </p:cNvSpPr>
          <p:nvPr>
            <p:ph type="title"/>
          </p:nvPr>
        </p:nvSpPr>
        <p:spPr>
          <a:xfrm>
            <a:off x="1043631" y="809898"/>
            <a:ext cx="9942716" cy="1554480"/>
          </a:xfrm>
        </p:spPr>
        <p:txBody>
          <a:bodyPr anchor="ctr">
            <a:normAutofit/>
          </a:bodyPr>
          <a:lstStyle/>
          <a:p>
            <a:r>
              <a:rPr lang="fr-FR" dirty="0"/>
              <a:t>La fiscalisation des indemnités de fonction</a:t>
            </a:r>
          </a:p>
        </p:txBody>
      </p:sp>
      <p:sp>
        <p:nvSpPr>
          <p:cNvPr id="3" name="Espace réservé du contenu 2">
            <a:extLst>
              <a:ext uri="{FF2B5EF4-FFF2-40B4-BE49-F238E27FC236}">
                <a16:creationId xmlns:a16="http://schemas.microsoft.com/office/drawing/2014/main" id="{89B1DEB5-6272-42B1-9861-1C222D9ECA5D}"/>
              </a:ext>
            </a:extLst>
          </p:cNvPr>
          <p:cNvSpPr>
            <a:spLocks noGrp="1"/>
          </p:cNvSpPr>
          <p:nvPr>
            <p:ph idx="1"/>
          </p:nvPr>
        </p:nvSpPr>
        <p:spPr>
          <a:xfrm>
            <a:off x="1045028" y="2704014"/>
            <a:ext cx="9941319" cy="3438166"/>
          </a:xfrm>
        </p:spPr>
        <p:txBody>
          <a:bodyPr anchor="ctr">
            <a:normAutofit/>
          </a:bodyPr>
          <a:lstStyle/>
          <a:p>
            <a:pPr marL="0" indent="0" algn="just">
              <a:buNone/>
            </a:pPr>
            <a:r>
              <a:rPr lang="fr-FR" sz="2000" dirty="0">
                <a:latin typeface="+mj-lt"/>
              </a:rPr>
              <a:t>Les indemnités de fonction sont « </a:t>
            </a:r>
            <a:r>
              <a:rPr lang="fr-FR" sz="2000" i="1" dirty="0">
                <a:latin typeface="+mj-lt"/>
              </a:rPr>
              <a:t>imposables à l’impôt sur le revenu suivant les règles applicables aux traitements et salaires </a:t>
            </a:r>
            <a:r>
              <a:rPr lang="fr-FR" sz="2000" dirty="0">
                <a:latin typeface="+mj-lt"/>
              </a:rPr>
              <a:t>» </a:t>
            </a:r>
          </a:p>
          <a:p>
            <a:pPr marL="0" indent="0" algn="just">
              <a:buNone/>
            </a:pPr>
            <a:r>
              <a:rPr lang="fr-FR" sz="2000" dirty="0">
                <a:latin typeface="+mj-lt"/>
              </a:rPr>
              <a:t>Les indemnités soumises à l’impôt sur le revenu (IR) sont : </a:t>
            </a:r>
          </a:p>
          <a:p>
            <a:pPr marL="0" indent="0" algn="just">
              <a:buNone/>
            </a:pPr>
            <a:r>
              <a:rPr lang="fr-FR" sz="2000" dirty="0">
                <a:latin typeface="+mj-lt"/>
              </a:rPr>
              <a:t>- les indemnités de fonction, éventuellement majorées, versées par les collectivités territoriales, </a:t>
            </a:r>
          </a:p>
          <a:p>
            <a:pPr algn="just">
              <a:buFontTx/>
              <a:buChar char="-"/>
            </a:pPr>
            <a:r>
              <a:rPr lang="fr-FR" sz="2000" dirty="0">
                <a:latin typeface="+mj-lt"/>
              </a:rPr>
              <a:t>les indemnités de fonction versées par les EPCI ou les établissements publics locaux, </a:t>
            </a:r>
          </a:p>
          <a:p>
            <a:pPr algn="just">
              <a:buFontTx/>
              <a:buChar char="-"/>
            </a:pPr>
            <a:r>
              <a:rPr lang="fr-FR" sz="2000" dirty="0">
                <a:latin typeface="+mj-lt"/>
              </a:rPr>
              <a:t>les rémunérations versées par les SEM, SPL…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368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5"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2196348-0682-463A-A011-7D9D921A0C7C}"/>
              </a:ext>
            </a:extLst>
          </p:cNvPr>
          <p:cNvSpPr>
            <a:spLocks noGrp="1"/>
          </p:cNvSpPr>
          <p:nvPr>
            <p:ph type="title"/>
          </p:nvPr>
        </p:nvSpPr>
        <p:spPr>
          <a:xfrm>
            <a:off x="1043631" y="809898"/>
            <a:ext cx="9942716" cy="1554480"/>
          </a:xfrm>
        </p:spPr>
        <p:txBody>
          <a:bodyPr anchor="ctr">
            <a:normAutofit/>
          </a:bodyPr>
          <a:lstStyle/>
          <a:p>
            <a:r>
              <a:rPr lang="fr-FR" dirty="0"/>
              <a:t>La fiscalisation des indemnités de fonction</a:t>
            </a:r>
          </a:p>
        </p:txBody>
      </p:sp>
      <p:sp>
        <p:nvSpPr>
          <p:cNvPr id="3" name="Espace réservé du contenu 2">
            <a:extLst>
              <a:ext uri="{FF2B5EF4-FFF2-40B4-BE49-F238E27FC236}">
                <a16:creationId xmlns:a16="http://schemas.microsoft.com/office/drawing/2014/main" id="{89B1DEB5-6272-42B1-9861-1C222D9ECA5D}"/>
              </a:ext>
            </a:extLst>
          </p:cNvPr>
          <p:cNvSpPr>
            <a:spLocks noGrp="1"/>
          </p:cNvSpPr>
          <p:nvPr>
            <p:ph idx="1"/>
          </p:nvPr>
        </p:nvSpPr>
        <p:spPr>
          <a:xfrm>
            <a:off x="1045028" y="2704013"/>
            <a:ext cx="9941319" cy="3781297"/>
          </a:xfrm>
        </p:spPr>
        <p:txBody>
          <a:bodyPr anchor="ctr">
            <a:normAutofit fontScale="70000" lnSpcReduction="20000"/>
          </a:bodyPr>
          <a:lstStyle/>
          <a:p>
            <a:pPr marL="0" indent="0" algn="just">
              <a:buNone/>
            </a:pPr>
            <a:r>
              <a:rPr lang="fr-FR" sz="2000" b="1" dirty="0">
                <a:latin typeface="+mj-lt"/>
              </a:rPr>
              <a:t>MODALITES DE PRELEVEMENT</a:t>
            </a:r>
          </a:p>
          <a:p>
            <a:pPr marL="0" indent="0" algn="just">
              <a:buNone/>
            </a:pPr>
            <a:r>
              <a:rPr lang="fr-FR" sz="2000" dirty="0">
                <a:latin typeface="+mj-lt"/>
              </a:rPr>
              <a:t>L'assiette du prélèvement à la source sur les indemnités de fonction des élus locaux est égale au montant net imposable de ces indemnités.</a:t>
            </a:r>
          </a:p>
          <a:p>
            <a:pPr marL="0" indent="0" algn="just">
              <a:buNone/>
            </a:pPr>
            <a:r>
              <a:rPr lang="fr-FR" sz="2000" b="1" dirty="0">
                <a:latin typeface="+mj-lt"/>
              </a:rPr>
              <a:t>Ce montant net imposable est obtenu :</a:t>
            </a:r>
          </a:p>
          <a:p>
            <a:pPr marL="0" indent="0" algn="just">
              <a:buNone/>
            </a:pPr>
            <a:r>
              <a:rPr lang="fr-FR" sz="2000" dirty="0">
                <a:latin typeface="+mj-lt"/>
              </a:rPr>
              <a:t>- en ajoutant au montant brut des indemnités de fonction la participation des collectivités et EPCI au régime de retraite par rente si l’élu est affilié à FONPEL ou CAREL ;</a:t>
            </a:r>
          </a:p>
          <a:p>
            <a:pPr marL="0" indent="0" algn="just">
              <a:buNone/>
            </a:pPr>
            <a:r>
              <a:rPr lang="fr-FR" sz="2000" dirty="0">
                <a:latin typeface="+mj-lt"/>
              </a:rPr>
              <a:t>- en déduisant 6,8 % de CSG, les cotisations IRCANTEC, les éventuelles cotisations de sécurité sociale, prélevées sur les indemnités </a:t>
            </a:r>
          </a:p>
          <a:p>
            <a:pPr marL="0" indent="0" algn="just">
              <a:buNone/>
            </a:pPr>
            <a:r>
              <a:rPr lang="fr-FR" sz="2000" dirty="0">
                <a:latin typeface="+mj-lt"/>
              </a:rPr>
              <a:t>en déduisant la fraction représentative de frais d'emploi, qui sera proratisée en cas de pluralité de mandats indemnisés, et qui sera différente suivant le mandat communal détenu, soit : </a:t>
            </a:r>
          </a:p>
          <a:p>
            <a:pPr marL="0" indent="0" algn="just">
              <a:buNone/>
            </a:pPr>
            <a:r>
              <a:rPr lang="fr-FR" sz="2000" dirty="0">
                <a:latin typeface="+mj-lt"/>
              </a:rPr>
              <a:t>- un forfait unique de 1507 € par mois si l’élu exerce au moins un mandat indemnisé dans une commune de moins de 3500 habitants</a:t>
            </a:r>
          </a:p>
          <a:p>
            <a:pPr marL="0" indent="0" algn="just">
              <a:buNone/>
            </a:pPr>
            <a:r>
              <a:rPr lang="fr-FR" sz="2000" dirty="0">
                <a:latin typeface="+mj-lt"/>
              </a:rPr>
              <a:t>661 € par mois pour un mandat indemnisé et 991 € par mois pour plusieurs mandats indemnisés, dans les autres cas.</a:t>
            </a:r>
          </a:p>
          <a:p>
            <a:pPr marL="0" indent="0" algn="just">
              <a:buNone/>
            </a:pPr>
            <a:r>
              <a:rPr lang="fr-FR" sz="2000" dirty="0">
                <a:latin typeface="+mj-lt"/>
              </a:rPr>
              <a:t>Le taux de prélèvement de l’élu, donné par l’administration fiscale ou taux par défaut (taux neutre),</a:t>
            </a:r>
          </a:p>
          <a:p>
            <a:pPr marL="0" indent="0" algn="just">
              <a:buNone/>
            </a:pPr>
            <a:r>
              <a:rPr lang="fr-FR" sz="2000" dirty="0">
                <a:latin typeface="+mj-lt"/>
              </a:rPr>
              <a:t>sera alors appliqué sur ce montant imposable.</a:t>
            </a:r>
          </a:p>
          <a:p>
            <a:pPr marL="0" indent="0" algn="just">
              <a:buNone/>
            </a:pPr>
            <a:endParaRPr lang="fr-FR" sz="2000" dirty="0">
              <a:latin typeface="+mj-lt"/>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974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36CFC0A-8C37-453C-9488-1B30FBC3B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00B945E-B38C-40C4-B165-E43BB99E75B2}"/>
              </a:ext>
            </a:extLst>
          </p:cNvPr>
          <p:cNvSpPr>
            <a:spLocks noGrp="1"/>
          </p:cNvSpPr>
          <p:nvPr>
            <p:ph type="title"/>
          </p:nvPr>
        </p:nvSpPr>
        <p:spPr>
          <a:xfrm>
            <a:off x="1382597" y="3424348"/>
            <a:ext cx="9426806" cy="1023824"/>
          </a:xfrm>
        </p:spPr>
        <p:txBody>
          <a:bodyPr vert="horz" lIns="91440" tIns="45720" rIns="91440" bIns="45720" rtlCol="0" anchor="b">
            <a:normAutofit/>
          </a:bodyPr>
          <a:lstStyle/>
          <a:p>
            <a:pPr algn="ctr"/>
            <a:r>
              <a:rPr lang="en-US" sz="3600" b="1" dirty="0">
                <a:solidFill>
                  <a:srgbClr val="1B1B1B"/>
                </a:solidFill>
              </a:rPr>
              <a:t>PROTECTION SOCIALE ET DROIT A LA RETRAITE</a:t>
            </a:r>
          </a:p>
        </p:txBody>
      </p:sp>
      <p:sp>
        <p:nvSpPr>
          <p:cNvPr id="20" name="Oval 19">
            <a:extLst>
              <a:ext uri="{FF2B5EF4-FFF2-40B4-BE49-F238E27FC236}">
                <a16:creationId xmlns:a16="http://schemas.microsoft.com/office/drawing/2014/main" id="{FBC3EAFD-A275-4F9B-8F62-72B6678F3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526" y="933319"/>
            <a:ext cx="2463430" cy="2486070"/>
          </a:xfrm>
          <a:prstGeom prst="ellipse">
            <a:avLst/>
          </a:prstGeom>
          <a:solidFill>
            <a:srgbClr val="3E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6E64A6D-2B9F-4AAD-AB42-A61BAF01A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92" y="1268361"/>
            <a:ext cx="1956816" cy="1953058"/>
          </a:xfrm>
          <a:prstGeom prst="ellipse">
            <a:avLst/>
          </a:prstGeom>
          <a:solidFill>
            <a:srgbClr val="FFFFFF"/>
          </a:solidFill>
          <a:ln>
            <a:solidFill>
              <a:srgbClr val="3E35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dessin&#10;&#10;Description générée automatiquement">
            <a:extLst>
              <a:ext uri="{FF2B5EF4-FFF2-40B4-BE49-F238E27FC236}">
                <a16:creationId xmlns:a16="http://schemas.microsoft.com/office/drawing/2014/main" id="{3CD902BB-F00D-405B-81BD-DA618F32531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207" r="9959" b="2"/>
          <a:stretch/>
        </p:blipFill>
        <p:spPr>
          <a:xfrm>
            <a:off x="5181600" y="1330490"/>
            <a:ext cx="1828800" cy="182880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24" name="Picture 23">
            <a:extLst>
              <a:ext uri="{FF2B5EF4-FFF2-40B4-BE49-F238E27FC236}">
                <a16:creationId xmlns:a16="http://schemas.microsoft.com/office/drawing/2014/main" id="{C51881DD-AD85-41BE-8A49-C2FB45800E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rcRect l="33525" t="5243" r="33525" b="36180"/>
          <a:stretch>
            <a:fillRect/>
          </a:stretch>
        </p:blipFill>
        <p:spPr>
          <a:xfrm>
            <a:off x="4860081" y="896194"/>
            <a:ext cx="2560320" cy="2560320"/>
          </a:xfrm>
          <a:custGeom>
            <a:avLst/>
            <a:gdLst>
              <a:gd name="connsiteX0" fmla="*/ 2008598 w 4017196"/>
              <a:gd name="connsiteY0" fmla="*/ 0 h 4017196"/>
              <a:gd name="connsiteX1" fmla="*/ 4017196 w 4017196"/>
              <a:gd name="connsiteY1" fmla="*/ 2008598 h 4017196"/>
              <a:gd name="connsiteX2" fmla="*/ 2008598 w 4017196"/>
              <a:gd name="connsiteY2" fmla="*/ 4017196 h 4017196"/>
              <a:gd name="connsiteX3" fmla="*/ 0 w 4017196"/>
              <a:gd name="connsiteY3" fmla="*/ 2008598 h 4017196"/>
              <a:gd name="connsiteX4" fmla="*/ 2008598 w 4017196"/>
              <a:gd name="connsiteY4" fmla="*/ 0 h 401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196" h="4017196">
                <a:moveTo>
                  <a:pt x="2008598" y="0"/>
                </a:moveTo>
                <a:cubicBezTo>
                  <a:pt x="3117916" y="0"/>
                  <a:pt x="4017196" y="899280"/>
                  <a:pt x="4017196" y="2008598"/>
                </a:cubicBezTo>
                <a:cubicBezTo>
                  <a:pt x="4017196" y="3117916"/>
                  <a:pt x="3117916" y="4017196"/>
                  <a:pt x="2008598" y="4017196"/>
                </a:cubicBezTo>
                <a:cubicBezTo>
                  <a:pt x="899280" y="4017196"/>
                  <a:pt x="0" y="3117916"/>
                  <a:pt x="0" y="2008598"/>
                </a:cubicBezTo>
                <a:cubicBezTo>
                  <a:pt x="0" y="899280"/>
                  <a:pt x="899280" y="0"/>
                  <a:pt x="2008598" y="0"/>
                </a:cubicBezTo>
                <a:close/>
              </a:path>
            </a:pathLst>
          </a:custGeom>
        </p:spPr>
      </p:pic>
      <p:cxnSp>
        <p:nvCxnSpPr>
          <p:cNvPr id="26" name="Straight Connector 25">
            <a:extLst>
              <a:ext uri="{FF2B5EF4-FFF2-40B4-BE49-F238E27FC236}">
                <a16:creationId xmlns:a16="http://schemas.microsoft.com/office/drawing/2014/main" id="{9AD20FE8-ED02-4CDE-83B1-A1436305C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5960" y="4971278"/>
            <a:ext cx="640080" cy="0"/>
          </a:xfrm>
          <a:prstGeom prst="line">
            <a:avLst/>
          </a:prstGeom>
          <a:ln w="28575">
            <a:solidFill>
              <a:srgbClr val="F71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982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5"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A39127-F4F0-4A3E-88BD-A7170CF5CB54}"/>
              </a:ext>
            </a:extLst>
          </p:cNvPr>
          <p:cNvSpPr>
            <a:spLocks noGrp="1"/>
          </p:cNvSpPr>
          <p:nvPr>
            <p:ph type="title"/>
          </p:nvPr>
        </p:nvSpPr>
        <p:spPr>
          <a:xfrm>
            <a:off x="1043631" y="809898"/>
            <a:ext cx="9942716" cy="1554480"/>
          </a:xfrm>
        </p:spPr>
        <p:txBody>
          <a:bodyPr anchor="ctr">
            <a:normAutofit/>
          </a:bodyPr>
          <a:lstStyle/>
          <a:p>
            <a:r>
              <a:rPr lang="fr-FR" dirty="0"/>
              <a:t>La protection sociale</a:t>
            </a:r>
          </a:p>
        </p:txBody>
      </p:sp>
      <p:sp>
        <p:nvSpPr>
          <p:cNvPr id="3" name="Espace réservé du contenu 2">
            <a:extLst>
              <a:ext uri="{FF2B5EF4-FFF2-40B4-BE49-F238E27FC236}">
                <a16:creationId xmlns:a16="http://schemas.microsoft.com/office/drawing/2014/main" id="{F631CCA3-C661-4847-9C57-BA22E177C321}"/>
              </a:ext>
            </a:extLst>
          </p:cNvPr>
          <p:cNvSpPr>
            <a:spLocks noGrp="1"/>
          </p:cNvSpPr>
          <p:nvPr>
            <p:ph idx="1"/>
          </p:nvPr>
        </p:nvSpPr>
        <p:spPr>
          <a:xfrm>
            <a:off x="1045028" y="3017522"/>
            <a:ext cx="9941319" cy="3124658"/>
          </a:xfrm>
        </p:spPr>
        <p:txBody>
          <a:bodyPr anchor="ctr">
            <a:normAutofit/>
          </a:bodyPr>
          <a:lstStyle/>
          <a:p>
            <a:pPr marL="514350" indent="-514350" algn="just">
              <a:buAutoNum type="arabicParenR"/>
            </a:pPr>
            <a:r>
              <a:rPr lang="fr-FR" sz="2200" b="1" u="sng" dirty="0">
                <a:latin typeface="+mj-lt"/>
              </a:rPr>
              <a:t>La sécurité sociale des élus</a:t>
            </a:r>
          </a:p>
          <a:p>
            <a:pPr marL="0" indent="0" algn="just">
              <a:buNone/>
            </a:pPr>
            <a:r>
              <a:rPr lang="fr-FR" sz="2200" dirty="0">
                <a:latin typeface="+mj-lt"/>
              </a:rPr>
              <a:t>Depuis le 1</a:t>
            </a:r>
            <a:r>
              <a:rPr lang="fr-FR" sz="2200" baseline="30000" dirty="0">
                <a:latin typeface="+mj-lt"/>
              </a:rPr>
              <a:t>er</a:t>
            </a:r>
            <a:r>
              <a:rPr lang="fr-FR" sz="2200" dirty="0">
                <a:latin typeface="+mj-lt"/>
              </a:rPr>
              <a:t> janvier 2013, tous les élus, tous les élus des communes et des EPCI sont affiliés au régime général de Sécurité sociale de leur lieu de résidence pour l’ensemble des risques assurance maladie, invalidité, décès, assurance vieillesse, allocations familiales, accidents du travail et maladie professionnelle, à l’exception des fonctionnaires détachés qui restent régis pas les règles spéciales de leur statut.</a:t>
            </a:r>
          </a:p>
          <a:p>
            <a:pPr marL="0" indent="0" algn="just">
              <a:buNone/>
            </a:pPr>
            <a:r>
              <a:rPr lang="fr-FR" sz="2200" dirty="0">
                <a:latin typeface="+mj-lt"/>
              </a:rPr>
              <a:t>Néanmoins, tous les élus ne cotisent pas, et pas de la même manière.</a:t>
            </a:r>
          </a:p>
          <a:p>
            <a:pPr marL="0" indent="0">
              <a:buNone/>
            </a:pPr>
            <a:endParaRPr lang="fr-FR" sz="22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777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A39127-F4F0-4A3E-88BD-A7170CF5CB54}"/>
              </a:ext>
            </a:extLst>
          </p:cNvPr>
          <p:cNvSpPr>
            <a:spLocks noGrp="1"/>
          </p:cNvSpPr>
          <p:nvPr>
            <p:ph type="title"/>
          </p:nvPr>
        </p:nvSpPr>
        <p:spPr>
          <a:xfrm>
            <a:off x="1043631" y="809898"/>
            <a:ext cx="9942716" cy="1554480"/>
          </a:xfrm>
        </p:spPr>
        <p:txBody>
          <a:bodyPr anchor="ctr">
            <a:normAutofit/>
          </a:bodyPr>
          <a:lstStyle/>
          <a:p>
            <a:r>
              <a:rPr lang="fr-FR" dirty="0"/>
              <a:t>La protection sociale</a:t>
            </a:r>
          </a:p>
        </p:txBody>
      </p:sp>
      <p:sp>
        <p:nvSpPr>
          <p:cNvPr id="3" name="Espace réservé du contenu 2">
            <a:extLst>
              <a:ext uri="{FF2B5EF4-FFF2-40B4-BE49-F238E27FC236}">
                <a16:creationId xmlns:a16="http://schemas.microsoft.com/office/drawing/2014/main" id="{F631CCA3-C661-4847-9C57-BA22E177C321}"/>
              </a:ext>
            </a:extLst>
          </p:cNvPr>
          <p:cNvSpPr>
            <a:spLocks noGrp="1"/>
          </p:cNvSpPr>
          <p:nvPr>
            <p:ph idx="1"/>
          </p:nvPr>
        </p:nvSpPr>
        <p:spPr>
          <a:xfrm>
            <a:off x="1045028" y="2854962"/>
            <a:ext cx="9941319" cy="3287218"/>
          </a:xfrm>
        </p:spPr>
        <p:txBody>
          <a:bodyPr anchor="ctr">
            <a:normAutofit/>
          </a:bodyPr>
          <a:lstStyle/>
          <a:p>
            <a:pPr marL="0" indent="0" algn="just">
              <a:buNone/>
            </a:pPr>
            <a:r>
              <a:rPr lang="fr-FR" sz="1800" b="1" u="sng" dirty="0">
                <a:latin typeface="+mj-lt"/>
              </a:rPr>
              <a:t>2) Les cotisations sociales</a:t>
            </a:r>
          </a:p>
          <a:p>
            <a:pPr marL="0" indent="0" algn="just">
              <a:buNone/>
            </a:pPr>
            <a:r>
              <a:rPr lang="fr-FR" sz="1800" dirty="0">
                <a:latin typeface="+mj-lt"/>
              </a:rPr>
              <a:t>Lorsque l’ensemble des indemnités de fonctions brutes d’un élu </a:t>
            </a:r>
            <a:r>
              <a:rPr lang="fr-FR" sz="1800" b="1" dirty="0">
                <a:latin typeface="+mj-lt"/>
              </a:rPr>
              <a:t>dépasse 50 % du plafond annuel </a:t>
            </a:r>
            <a:r>
              <a:rPr lang="fr-FR" sz="1800" dirty="0">
                <a:latin typeface="+mj-lt"/>
              </a:rPr>
              <a:t>de la Sécurité sociale (soit 1714 euros), elles sont assujetties, dès le 1</a:t>
            </a:r>
            <a:r>
              <a:rPr lang="fr-FR" sz="1800" baseline="30000" dirty="0">
                <a:latin typeface="+mj-lt"/>
              </a:rPr>
              <a:t>er</a:t>
            </a:r>
            <a:r>
              <a:rPr lang="fr-FR" sz="1800" dirty="0">
                <a:latin typeface="+mj-lt"/>
              </a:rPr>
              <a:t> euro, aux cotisations et contributions sociales. </a:t>
            </a:r>
          </a:p>
          <a:p>
            <a:pPr marL="0" indent="0" algn="just">
              <a:buNone/>
            </a:pPr>
            <a:r>
              <a:rPr lang="fr-FR" sz="1800" dirty="0">
                <a:latin typeface="+mj-lt"/>
              </a:rPr>
              <a:t>Lorsque l’ensemble des indemnités de fonctions brutes d’un élu est </a:t>
            </a:r>
            <a:r>
              <a:rPr lang="fr-FR" sz="1800" b="1" dirty="0">
                <a:latin typeface="+mj-lt"/>
              </a:rPr>
              <a:t>inférieur à 50 % du plafond </a:t>
            </a:r>
            <a:r>
              <a:rPr lang="fr-FR" sz="1800" dirty="0">
                <a:latin typeface="+mj-lt"/>
              </a:rPr>
              <a:t>annuel de la Sécurité sociale, seules les contributions de CGS et de CRDS sont dues. </a:t>
            </a:r>
          </a:p>
          <a:p>
            <a:pPr marL="0" indent="0" algn="just">
              <a:buNone/>
            </a:pPr>
            <a:r>
              <a:rPr lang="fr-FR" sz="1800" b="1" dirty="0">
                <a:latin typeface="+mj-lt"/>
              </a:rPr>
              <a:t>Par dérogation</a:t>
            </a:r>
            <a:r>
              <a:rPr lang="fr-FR" sz="1800" dirty="0">
                <a:latin typeface="+mj-lt"/>
              </a:rPr>
              <a:t>, les indemnités de fonction des maires, adjoints au maire des communes de plus de 10 000 habitants, membres du conseil d’une communauté de communes, d’agglomération ou urbaine qui ont cessé toutes activités professionnelles, et qui ne relèvent plus à titre obligatoire, d’un régime de sécurité sociale, sont soumises aux cotisations, même lorsqu’elles sont inférieur à la moitié du plafond annuel. </a:t>
            </a:r>
          </a:p>
          <a:p>
            <a:pPr marL="0" indent="0">
              <a:buNone/>
            </a:pPr>
            <a:endParaRPr lang="fr-FR" sz="13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11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5"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A39127-F4F0-4A3E-88BD-A7170CF5CB54}"/>
              </a:ext>
            </a:extLst>
          </p:cNvPr>
          <p:cNvSpPr>
            <a:spLocks noGrp="1"/>
          </p:cNvSpPr>
          <p:nvPr>
            <p:ph type="title"/>
          </p:nvPr>
        </p:nvSpPr>
        <p:spPr>
          <a:xfrm>
            <a:off x="1043631" y="809898"/>
            <a:ext cx="9942716" cy="1554480"/>
          </a:xfrm>
        </p:spPr>
        <p:txBody>
          <a:bodyPr anchor="ctr">
            <a:normAutofit/>
          </a:bodyPr>
          <a:lstStyle/>
          <a:p>
            <a:r>
              <a:rPr lang="fr-FR" dirty="0"/>
              <a:t>La protection sociale</a:t>
            </a:r>
          </a:p>
        </p:txBody>
      </p:sp>
      <p:sp>
        <p:nvSpPr>
          <p:cNvPr id="3" name="Espace réservé du contenu 2">
            <a:extLst>
              <a:ext uri="{FF2B5EF4-FFF2-40B4-BE49-F238E27FC236}">
                <a16:creationId xmlns:a16="http://schemas.microsoft.com/office/drawing/2014/main" id="{F631CCA3-C661-4847-9C57-BA22E177C321}"/>
              </a:ext>
            </a:extLst>
          </p:cNvPr>
          <p:cNvSpPr>
            <a:spLocks noGrp="1"/>
          </p:cNvSpPr>
          <p:nvPr>
            <p:ph idx="1"/>
          </p:nvPr>
        </p:nvSpPr>
        <p:spPr>
          <a:xfrm>
            <a:off x="1045028" y="2704014"/>
            <a:ext cx="9941319" cy="3084536"/>
          </a:xfrm>
        </p:spPr>
        <p:txBody>
          <a:bodyPr anchor="ctr">
            <a:normAutofit/>
          </a:bodyPr>
          <a:lstStyle/>
          <a:p>
            <a:pPr marL="0" indent="0">
              <a:buNone/>
            </a:pPr>
            <a:r>
              <a:rPr lang="fr-FR" sz="2200" b="1" u="sng" dirty="0">
                <a:latin typeface="+mj-lt"/>
              </a:rPr>
              <a:t>3) Les droits aux prestations</a:t>
            </a:r>
            <a:endParaRPr lang="fr-FR" sz="2200" dirty="0">
              <a:latin typeface="+mj-lt"/>
            </a:endParaRPr>
          </a:p>
          <a:p>
            <a:pPr marL="0" indent="0" algn="just">
              <a:buNone/>
            </a:pPr>
            <a:r>
              <a:rPr lang="fr-FR" sz="2200" dirty="0">
                <a:latin typeface="+mj-lt"/>
              </a:rPr>
              <a:t>Tous les élus, qu’ils cotisent ou non, ont droit aux prestations en nature du risque maladie, maternité, accident du travail, et maladies professionnelles, aux prestations de la branche famille (ex: allocation rentrée scolaire…). </a:t>
            </a:r>
          </a:p>
          <a:p>
            <a:pPr marL="0" indent="0" algn="just">
              <a:buNone/>
            </a:pPr>
            <a:r>
              <a:rPr lang="fr-FR" sz="2200" dirty="0">
                <a:latin typeface="+mj-lt"/>
              </a:rPr>
              <a:t>Toutefois, seuls les élus qui cotisent se constituent des droits en matière de retraite, d’indemnités journalières, d’assurances décès, de pensions d’invalidité</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515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A39127-F4F0-4A3E-88BD-A7170CF5CB54}"/>
              </a:ext>
            </a:extLst>
          </p:cNvPr>
          <p:cNvSpPr>
            <a:spLocks noGrp="1"/>
          </p:cNvSpPr>
          <p:nvPr>
            <p:ph type="title"/>
          </p:nvPr>
        </p:nvSpPr>
        <p:spPr>
          <a:xfrm>
            <a:off x="1043631" y="809898"/>
            <a:ext cx="9942716" cy="1554480"/>
          </a:xfrm>
        </p:spPr>
        <p:txBody>
          <a:bodyPr anchor="ctr">
            <a:normAutofit/>
          </a:bodyPr>
          <a:lstStyle/>
          <a:p>
            <a:r>
              <a:rPr lang="fr-FR" dirty="0"/>
              <a:t>Le régime de retraite </a:t>
            </a:r>
          </a:p>
        </p:txBody>
      </p:sp>
      <p:sp>
        <p:nvSpPr>
          <p:cNvPr id="3" name="Espace réservé du contenu 2">
            <a:extLst>
              <a:ext uri="{FF2B5EF4-FFF2-40B4-BE49-F238E27FC236}">
                <a16:creationId xmlns:a16="http://schemas.microsoft.com/office/drawing/2014/main" id="{F631CCA3-C661-4847-9C57-BA22E177C321}"/>
              </a:ext>
            </a:extLst>
          </p:cNvPr>
          <p:cNvSpPr>
            <a:spLocks noGrp="1"/>
          </p:cNvSpPr>
          <p:nvPr>
            <p:ph idx="1"/>
          </p:nvPr>
        </p:nvSpPr>
        <p:spPr>
          <a:xfrm>
            <a:off x="1045028" y="2560322"/>
            <a:ext cx="9941319" cy="3581858"/>
          </a:xfrm>
        </p:spPr>
        <p:txBody>
          <a:bodyPr anchor="ctr">
            <a:normAutofit/>
          </a:bodyPr>
          <a:lstStyle/>
          <a:p>
            <a:pPr marL="0" indent="0">
              <a:buNone/>
            </a:pPr>
            <a:endParaRPr lang="fr-FR" sz="2400" b="1" u="sng" dirty="0">
              <a:latin typeface="+mj-lt"/>
            </a:endParaRPr>
          </a:p>
          <a:p>
            <a:pPr marL="0" indent="0">
              <a:buNone/>
            </a:pPr>
            <a:r>
              <a:rPr lang="fr-FR" sz="2400" dirty="0">
                <a:latin typeface="+mj-lt"/>
              </a:rPr>
              <a:t>Les élus bénéficient de trois niveaux de retraite, qui peuvent, selon les cas, se cumuler. </a:t>
            </a:r>
          </a:p>
          <a:p>
            <a:pPr>
              <a:buFontTx/>
              <a:buChar char="-"/>
            </a:pPr>
            <a:r>
              <a:rPr lang="fr-FR" sz="2400" dirty="0">
                <a:latin typeface="+mj-lt"/>
              </a:rPr>
              <a:t>La retraite complémentaire obligatoire : l’IRCANTEC</a:t>
            </a:r>
          </a:p>
          <a:p>
            <a:pPr>
              <a:buFontTx/>
              <a:buChar char="-"/>
            </a:pPr>
            <a:r>
              <a:rPr lang="fr-FR" sz="2400" dirty="0">
                <a:latin typeface="+mj-lt"/>
              </a:rPr>
              <a:t>La retraite par rente : retraite facultative (FONPEL et CAREL)</a:t>
            </a:r>
          </a:p>
          <a:p>
            <a:pPr>
              <a:buFontTx/>
              <a:buChar char="-"/>
            </a:pPr>
            <a:r>
              <a:rPr lang="fr-FR" sz="2400" dirty="0">
                <a:latin typeface="+mj-lt"/>
              </a:rPr>
              <a:t>Le régime général de base de la sécurité sociale</a:t>
            </a:r>
          </a:p>
          <a:p>
            <a:pPr marL="0" indent="0">
              <a:buNone/>
            </a:pPr>
            <a:endParaRPr lang="fr-F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954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A39127-F4F0-4A3E-88BD-A7170CF5CB54}"/>
              </a:ext>
            </a:extLst>
          </p:cNvPr>
          <p:cNvSpPr>
            <a:spLocks noGrp="1"/>
          </p:cNvSpPr>
          <p:nvPr>
            <p:ph type="title"/>
          </p:nvPr>
        </p:nvSpPr>
        <p:spPr>
          <a:xfrm>
            <a:off x="1043631" y="809898"/>
            <a:ext cx="9942716" cy="1554480"/>
          </a:xfrm>
        </p:spPr>
        <p:txBody>
          <a:bodyPr anchor="ctr">
            <a:normAutofit/>
          </a:bodyPr>
          <a:lstStyle/>
          <a:p>
            <a:r>
              <a:rPr lang="fr-FR" dirty="0"/>
              <a:t>Le régime de retraite </a:t>
            </a:r>
          </a:p>
        </p:txBody>
      </p:sp>
      <p:sp>
        <p:nvSpPr>
          <p:cNvPr id="3" name="Espace réservé du contenu 2">
            <a:extLst>
              <a:ext uri="{FF2B5EF4-FFF2-40B4-BE49-F238E27FC236}">
                <a16:creationId xmlns:a16="http://schemas.microsoft.com/office/drawing/2014/main" id="{F631CCA3-C661-4847-9C57-BA22E177C321}"/>
              </a:ext>
            </a:extLst>
          </p:cNvPr>
          <p:cNvSpPr>
            <a:spLocks noGrp="1"/>
          </p:cNvSpPr>
          <p:nvPr>
            <p:ph idx="1"/>
          </p:nvPr>
        </p:nvSpPr>
        <p:spPr>
          <a:xfrm>
            <a:off x="1045028" y="2508070"/>
            <a:ext cx="9941319" cy="3634109"/>
          </a:xfrm>
        </p:spPr>
        <p:txBody>
          <a:bodyPr anchor="ctr">
            <a:normAutofit fontScale="92500" lnSpcReduction="20000"/>
          </a:bodyPr>
          <a:lstStyle/>
          <a:p>
            <a:pPr marL="0" indent="0">
              <a:buNone/>
            </a:pPr>
            <a:r>
              <a:rPr lang="fr-FR" sz="2400" b="1" dirty="0">
                <a:latin typeface="+mj-lt"/>
              </a:rPr>
              <a:t>Régime de retraite obligatoire </a:t>
            </a:r>
          </a:p>
          <a:p>
            <a:pPr marL="0" indent="0">
              <a:buNone/>
            </a:pPr>
            <a:r>
              <a:rPr lang="fr-FR" sz="2400" dirty="0">
                <a:latin typeface="+mj-lt"/>
              </a:rPr>
              <a:t>Le régime de retraite de l’Ircantec est applicable à tous les élus qui perçoivent une indemnité de fonction de la part de communes (y compris de communes nouvelles et de communes déléguées), de départements, de régions, de communautés de communes, de communautés d’agglomération, de communautés urbaines, de métropoles, de pôles métropolitains, de syndicats de communes, de syndicats mixtes associant exclusivement des communes et des EPCI. </a:t>
            </a:r>
          </a:p>
          <a:p>
            <a:pPr marL="0" indent="0">
              <a:buNone/>
            </a:pPr>
            <a:r>
              <a:rPr lang="fr-FR" sz="2400" dirty="0">
                <a:latin typeface="+mj-lt"/>
              </a:rPr>
              <a:t>La cotisation (pour la part élu) est prélevée automatiquement sur le montant de l’indemnité de fonction.</a:t>
            </a:r>
          </a:p>
          <a:p>
            <a:pPr marL="0" indent="0">
              <a:buNone/>
            </a:pPr>
            <a:r>
              <a:rPr lang="fr-FR" sz="2400" dirty="0">
                <a:latin typeface="+mj-lt"/>
              </a:rPr>
              <a:t>Tous les élus locaux sont désormais autorisés, sous réserve de remplir les conditions d’âge, à percevoir une pension de retraite pour une catégorie de mandat échu tout en continuant de cotiser à l’Ircantec au titre d’une autre catégorie de mandat.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07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A39127-F4F0-4A3E-88BD-A7170CF5CB54}"/>
              </a:ext>
            </a:extLst>
          </p:cNvPr>
          <p:cNvSpPr>
            <a:spLocks noGrp="1"/>
          </p:cNvSpPr>
          <p:nvPr>
            <p:ph type="title"/>
          </p:nvPr>
        </p:nvSpPr>
        <p:spPr>
          <a:xfrm>
            <a:off x="1043631" y="809898"/>
            <a:ext cx="9942716" cy="1554480"/>
          </a:xfrm>
        </p:spPr>
        <p:txBody>
          <a:bodyPr anchor="ctr">
            <a:normAutofit/>
          </a:bodyPr>
          <a:lstStyle/>
          <a:p>
            <a:r>
              <a:rPr lang="fr-FR" dirty="0"/>
              <a:t>Le régime de retraite </a:t>
            </a:r>
          </a:p>
        </p:txBody>
      </p:sp>
      <p:sp>
        <p:nvSpPr>
          <p:cNvPr id="3" name="Espace réservé du contenu 2">
            <a:extLst>
              <a:ext uri="{FF2B5EF4-FFF2-40B4-BE49-F238E27FC236}">
                <a16:creationId xmlns:a16="http://schemas.microsoft.com/office/drawing/2014/main" id="{F631CCA3-C661-4847-9C57-BA22E177C321}"/>
              </a:ext>
            </a:extLst>
          </p:cNvPr>
          <p:cNvSpPr>
            <a:spLocks noGrp="1"/>
          </p:cNvSpPr>
          <p:nvPr>
            <p:ph idx="1"/>
          </p:nvPr>
        </p:nvSpPr>
        <p:spPr>
          <a:xfrm>
            <a:off x="1045028" y="2508070"/>
            <a:ext cx="9941319" cy="3634109"/>
          </a:xfrm>
        </p:spPr>
        <p:txBody>
          <a:bodyPr anchor="ctr">
            <a:normAutofit fontScale="85000" lnSpcReduction="20000"/>
          </a:bodyPr>
          <a:lstStyle/>
          <a:p>
            <a:pPr marL="0" indent="0">
              <a:buNone/>
            </a:pPr>
            <a:r>
              <a:rPr lang="fr-FR" sz="2400" b="1" dirty="0">
                <a:latin typeface="+mj-lt"/>
              </a:rPr>
              <a:t>Le régime de retraite facultative par rente</a:t>
            </a:r>
          </a:p>
          <a:p>
            <a:pPr marL="0" indent="0" algn="just">
              <a:buNone/>
            </a:pPr>
            <a:r>
              <a:rPr lang="fr-FR" sz="2400" dirty="0">
                <a:latin typeface="+mj-lt"/>
              </a:rPr>
              <a:t>La loi du 17 décembre 2012 ouvre, depuis le 1er janvier 2013, à tous les élus locaux qui perçoivent une indemnité de fonction la possibilité d’adhérer au régime de retraite par rente.</a:t>
            </a:r>
          </a:p>
          <a:p>
            <a:pPr marL="0" indent="0" algn="just">
              <a:buNone/>
            </a:pPr>
            <a:r>
              <a:rPr lang="fr-FR" sz="2400" dirty="0">
                <a:latin typeface="+mj-lt"/>
              </a:rPr>
              <a:t>Facultative, cette retraite par rente est constituée pour moitié par l’élu sur le montant de ses indemnités et pour moitié par la collectivité sur son budget.</a:t>
            </a:r>
          </a:p>
          <a:p>
            <a:pPr marL="0" indent="0" algn="just">
              <a:buNone/>
            </a:pPr>
            <a:r>
              <a:rPr lang="fr-FR" sz="2400" dirty="0">
                <a:latin typeface="+mj-lt"/>
              </a:rPr>
              <a:t>La constitution de cette retraite est décidée librement par les élus communaux, départementaux, régionaux ou intercommunaux percevant des indemnités de fonction. Ceux-ci déterminent également le montant de leurs cotisations dans le respect du taux plafond qui est de 8 % sur la base de l’indemnité brute de l’élu concerné. </a:t>
            </a:r>
          </a:p>
          <a:p>
            <a:pPr marL="0" indent="0" algn="just">
              <a:buNone/>
            </a:pPr>
            <a:r>
              <a:rPr lang="fr-FR" sz="2400" dirty="0">
                <a:latin typeface="+mj-lt"/>
              </a:rPr>
              <a:t>Cette double décision, constitution de la retraite, fixation du taux de cotisation, s’impose à la collectivité ou à l’EPCI (métropoles, communautés et syndicats) qui doit participer financièrement à égalité. Les assemblées délibérantes n’ont pas à se prononcer sur le bien-fondé ou le montant de cette dépense, qui fait partie des dépenses obligatoires des collectivités et des EPCI.</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811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36CFC0A-8C37-453C-9488-1B30FBC3B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00B945E-B38C-40C4-B165-E43BB99E75B2}"/>
              </a:ext>
            </a:extLst>
          </p:cNvPr>
          <p:cNvSpPr>
            <a:spLocks noGrp="1"/>
          </p:cNvSpPr>
          <p:nvPr>
            <p:ph type="title"/>
          </p:nvPr>
        </p:nvSpPr>
        <p:spPr>
          <a:xfrm>
            <a:off x="1382597" y="3424348"/>
            <a:ext cx="9426806" cy="1424410"/>
          </a:xfrm>
        </p:spPr>
        <p:txBody>
          <a:bodyPr vert="horz" lIns="91440" tIns="45720" rIns="91440" bIns="45720" rtlCol="0" anchor="b">
            <a:normAutofit/>
          </a:bodyPr>
          <a:lstStyle/>
          <a:p>
            <a:pPr algn="ctr"/>
            <a:r>
              <a:rPr lang="en-US" sz="4600" b="1" dirty="0">
                <a:solidFill>
                  <a:srgbClr val="1B1B1B"/>
                </a:solidFill>
              </a:rPr>
              <a:t>INCOMPATIBILITES ET OBLIGATIONS DECLARATIVES</a:t>
            </a:r>
          </a:p>
        </p:txBody>
      </p:sp>
      <p:sp>
        <p:nvSpPr>
          <p:cNvPr id="20" name="Oval 19">
            <a:extLst>
              <a:ext uri="{FF2B5EF4-FFF2-40B4-BE49-F238E27FC236}">
                <a16:creationId xmlns:a16="http://schemas.microsoft.com/office/drawing/2014/main" id="{FBC3EAFD-A275-4F9B-8F62-72B6678F3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526" y="933319"/>
            <a:ext cx="2463430" cy="2486070"/>
          </a:xfrm>
          <a:prstGeom prst="ellipse">
            <a:avLst/>
          </a:prstGeom>
          <a:solidFill>
            <a:srgbClr val="3E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6E64A6D-2B9F-4AAD-AB42-A61BAF01A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92" y="1268361"/>
            <a:ext cx="1956816" cy="1953058"/>
          </a:xfrm>
          <a:prstGeom prst="ellipse">
            <a:avLst/>
          </a:prstGeom>
          <a:solidFill>
            <a:srgbClr val="FFFFFF"/>
          </a:solidFill>
          <a:ln>
            <a:solidFill>
              <a:srgbClr val="3E35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dessin&#10;&#10;Description générée automatiquement">
            <a:extLst>
              <a:ext uri="{FF2B5EF4-FFF2-40B4-BE49-F238E27FC236}">
                <a16:creationId xmlns:a16="http://schemas.microsoft.com/office/drawing/2014/main" id="{3CD902BB-F00D-405B-81BD-DA618F32531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207" r="9959" b="2"/>
          <a:stretch/>
        </p:blipFill>
        <p:spPr>
          <a:xfrm>
            <a:off x="5181600" y="1330490"/>
            <a:ext cx="1828800" cy="182880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24" name="Picture 23">
            <a:extLst>
              <a:ext uri="{FF2B5EF4-FFF2-40B4-BE49-F238E27FC236}">
                <a16:creationId xmlns:a16="http://schemas.microsoft.com/office/drawing/2014/main" id="{C51881DD-AD85-41BE-8A49-C2FB45800E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rcRect l="33525" t="5243" r="33525" b="36180"/>
          <a:stretch>
            <a:fillRect/>
          </a:stretch>
        </p:blipFill>
        <p:spPr>
          <a:xfrm>
            <a:off x="4860081" y="896194"/>
            <a:ext cx="2560320" cy="2560320"/>
          </a:xfrm>
          <a:custGeom>
            <a:avLst/>
            <a:gdLst>
              <a:gd name="connsiteX0" fmla="*/ 2008598 w 4017196"/>
              <a:gd name="connsiteY0" fmla="*/ 0 h 4017196"/>
              <a:gd name="connsiteX1" fmla="*/ 4017196 w 4017196"/>
              <a:gd name="connsiteY1" fmla="*/ 2008598 h 4017196"/>
              <a:gd name="connsiteX2" fmla="*/ 2008598 w 4017196"/>
              <a:gd name="connsiteY2" fmla="*/ 4017196 h 4017196"/>
              <a:gd name="connsiteX3" fmla="*/ 0 w 4017196"/>
              <a:gd name="connsiteY3" fmla="*/ 2008598 h 4017196"/>
              <a:gd name="connsiteX4" fmla="*/ 2008598 w 4017196"/>
              <a:gd name="connsiteY4" fmla="*/ 0 h 401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196" h="4017196">
                <a:moveTo>
                  <a:pt x="2008598" y="0"/>
                </a:moveTo>
                <a:cubicBezTo>
                  <a:pt x="3117916" y="0"/>
                  <a:pt x="4017196" y="899280"/>
                  <a:pt x="4017196" y="2008598"/>
                </a:cubicBezTo>
                <a:cubicBezTo>
                  <a:pt x="4017196" y="3117916"/>
                  <a:pt x="3117916" y="4017196"/>
                  <a:pt x="2008598" y="4017196"/>
                </a:cubicBezTo>
                <a:cubicBezTo>
                  <a:pt x="899280" y="4017196"/>
                  <a:pt x="0" y="3117916"/>
                  <a:pt x="0" y="2008598"/>
                </a:cubicBezTo>
                <a:cubicBezTo>
                  <a:pt x="0" y="899280"/>
                  <a:pt x="899280" y="0"/>
                  <a:pt x="2008598" y="0"/>
                </a:cubicBezTo>
                <a:close/>
              </a:path>
            </a:pathLst>
          </a:custGeom>
        </p:spPr>
      </p:pic>
      <p:cxnSp>
        <p:nvCxnSpPr>
          <p:cNvPr id="26" name="Straight Connector 25">
            <a:extLst>
              <a:ext uri="{FF2B5EF4-FFF2-40B4-BE49-F238E27FC236}">
                <a16:creationId xmlns:a16="http://schemas.microsoft.com/office/drawing/2014/main" id="{9AD20FE8-ED02-4CDE-83B1-A1436305C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5960" y="4971278"/>
            <a:ext cx="640080" cy="0"/>
          </a:xfrm>
          <a:prstGeom prst="line">
            <a:avLst/>
          </a:prstGeom>
          <a:ln w="28575">
            <a:solidFill>
              <a:srgbClr val="F71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710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36CFC0A-8C37-453C-9488-1B30FBC3B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00B945E-B38C-40C4-B165-E43BB99E75B2}"/>
              </a:ext>
            </a:extLst>
          </p:cNvPr>
          <p:cNvSpPr>
            <a:spLocks noGrp="1"/>
          </p:cNvSpPr>
          <p:nvPr>
            <p:ph type="title"/>
          </p:nvPr>
        </p:nvSpPr>
        <p:spPr>
          <a:xfrm>
            <a:off x="1382597" y="3424347"/>
            <a:ext cx="9426806" cy="1061923"/>
          </a:xfrm>
        </p:spPr>
        <p:txBody>
          <a:bodyPr vert="horz" lIns="91440" tIns="45720" rIns="91440" bIns="45720" rtlCol="0" anchor="b">
            <a:normAutofit/>
          </a:bodyPr>
          <a:lstStyle/>
          <a:p>
            <a:pPr algn="ctr"/>
            <a:r>
              <a:rPr lang="en-US" sz="4600" b="1" dirty="0">
                <a:solidFill>
                  <a:srgbClr val="1B1B1B"/>
                </a:solidFill>
              </a:rPr>
              <a:t>PROTECTION FONCTIONNELLE</a:t>
            </a:r>
          </a:p>
        </p:txBody>
      </p:sp>
      <p:sp>
        <p:nvSpPr>
          <p:cNvPr id="20" name="Oval 19">
            <a:extLst>
              <a:ext uri="{FF2B5EF4-FFF2-40B4-BE49-F238E27FC236}">
                <a16:creationId xmlns:a16="http://schemas.microsoft.com/office/drawing/2014/main" id="{FBC3EAFD-A275-4F9B-8F62-72B6678F3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526" y="933319"/>
            <a:ext cx="2463430" cy="2486070"/>
          </a:xfrm>
          <a:prstGeom prst="ellipse">
            <a:avLst/>
          </a:prstGeom>
          <a:solidFill>
            <a:srgbClr val="3E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6E64A6D-2B9F-4AAD-AB42-A61BAF01A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92" y="1268361"/>
            <a:ext cx="1956816" cy="1953058"/>
          </a:xfrm>
          <a:prstGeom prst="ellipse">
            <a:avLst/>
          </a:prstGeom>
          <a:solidFill>
            <a:srgbClr val="FFFFFF"/>
          </a:solidFill>
          <a:ln>
            <a:solidFill>
              <a:srgbClr val="3E35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dessin&#10;&#10;Description générée automatiquement">
            <a:extLst>
              <a:ext uri="{FF2B5EF4-FFF2-40B4-BE49-F238E27FC236}">
                <a16:creationId xmlns:a16="http://schemas.microsoft.com/office/drawing/2014/main" id="{3CD902BB-F00D-405B-81BD-DA618F32531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207" r="9959" b="2"/>
          <a:stretch/>
        </p:blipFill>
        <p:spPr>
          <a:xfrm>
            <a:off x="5181600" y="1330490"/>
            <a:ext cx="1828800" cy="182880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24" name="Picture 23">
            <a:extLst>
              <a:ext uri="{FF2B5EF4-FFF2-40B4-BE49-F238E27FC236}">
                <a16:creationId xmlns:a16="http://schemas.microsoft.com/office/drawing/2014/main" id="{C51881DD-AD85-41BE-8A49-C2FB45800E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rcRect l="33525" t="5243" r="33525" b="36180"/>
          <a:stretch>
            <a:fillRect/>
          </a:stretch>
        </p:blipFill>
        <p:spPr>
          <a:xfrm>
            <a:off x="4860081" y="896194"/>
            <a:ext cx="2560320" cy="2560320"/>
          </a:xfrm>
          <a:custGeom>
            <a:avLst/>
            <a:gdLst>
              <a:gd name="connsiteX0" fmla="*/ 2008598 w 4017196"/>
              <a:gd name="connsiteY0" fmla="*/ 0 h 4017196"/>
              <a:gd name="connsiteX1" fmla="*/ 4017196 w 4017196"/>
              <a:gd name="connsiteY1" fmla="*/ 2008598 h 4017196"/>
              <a:gd name="connsiteX2" fmla="*/ 2008598 w 4017196"/>
              <a:gd name="connsiteY2" fmla="*/ 4017196 h 4017196"/>
              <a:gd name="connsiteX3" fmla="*/ 0 w 4017196"/>
              <a:gd name="connsiteY3" fmla="*/ 2008598 h 4017196"/>
              <a:gd name="connsiteX4" fmla="*/ 2008598 w 4017196"/>
              <a:gd name="connsiteY4" fmla="*/ 0 h 401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196" h="4017196">
                <a:moveTo>
                  <a:pt x="2008598" y="0"/>
                </a:moveTo>
                <a:cubicBezTo>
                  <a:pt x="3117916" y="0"/>
                  <a:pt x="4017196" y="899280"/>
                  <a:pt x="4017196" y="2008598"/>
                </a:cubicBezTo>
                <a:cubicBezTo>
                  <a:pt x="4017196" y="3117916"/>
                  <a:pt x="3117916" y="4017196"/>
                  <a:pt x="2008598" y="4017196"/>
                </a:cubicBezTo>
                <a:cubicBezTo>
                  <a:pt x="899280" y="4017196"/>
                  <a:pt x="0" y="3117916"/>
                  <a:pt x="0" y="2008598"/>
                </a:cubicBezTo>
                <a:cubicBezTo>
                  <a:pt x="0" y="899280"/>
                  <a:pt x="899280" y="0"/>
                  <a:pt x="2008598" y="0"/>
                </a:cubicBezTo>
                <a:close/>
              </a:path>
            </a:pathLst>
          </a:custGeom>
        </p:spPr>
      </p:pic>
      <p:cxnSp>
        <p:nvCxnSpPr>
          <p:cNvPr id="26" name="Straight Connector 25">
            <a:extLst>
              <a:ext uri="{FF2B5EF4-FFF2-40B4-BE49-F238E27FC236}">
                <a16:creationId xmlns:a16="http://schemas.microsoft.com/office/drawing/2014/main" id="{9AD20FE8-ED02-4CDE-83B1-A1436305C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5960" y="4971278"/>
            <a:ext cx="640080" cy="0"/>
          </a:xfrm>
          <a:prstGeom prst="line">
            <a:avLst/>
          </a:prstGeom>
          <a:ln w="28575">
            <a:solidFill>
              <a:srgbClr val="F71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332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32C621-63F5-4CB1-A2FB-12664D761DDF}"/>
              </a:ext>
            </a:extLst>
          </p:cNvPr>
          <p:cNvSpPr>
            <a:spLocks noGrp="1"/>
          </p:cNvSpPr>
          <p:nvPr>
            <p:ph type="title"/>
          </p:nvPr>
        </p:nvSpPr>
        <p:spPr>
          <a:xfrm>
            <a:off x="1043631" y="809898"/>
            <a:ext cx="9942716" cy="1554480"/>
          </a:xfrm>
        </p:spPr>
        <p:txBody>
          <a:bodyPr anchor="ctr">
            <a:normAutofit/>
          </a:bodyPr>
          <a:lstStyle/>
          <a:p>
            <a:r>
              <a:rPr lang="fr-FR" dirty="0"/>
              <a:t>La protection fonctionnelle</a:t>
            </a:r>
          </a:p>
        </p:txBody>
      </p:sp>
      <p:sp>
        <p:nvSpPr>
          <p:cNvPr id="3" name="Espace réservé du contenu 2">
            <a:extLst>
              <a:ext uri="{FF2B5EF4-FFF2-40B4-BE49-F238E27FC236}">
                <a16:creationId xmlns:a16="http://schemas.microsoft.com/office/drawing/2014/main" id="{CC02F299-E6FD-4561-A198-7AEFCD6CBE2E}"/>
              </a:ext>
            </a:extLst>
          </p:cNvPr>
          <p:cNvSpPr>
            <a:spLocks noGrp="1"/>
          </p:cNvSpPr>
          <p:nvPr>
            <p:ph idx="1"/>
          </p:nvPr>
        </p:nvSpPr>
        <p:spPr>
          <a:xfrm>
            <a:off x="1045028" y="2560322"/>
            <a:ext cx="9941319" cy="3581858"/>
          </a:xfrm>
        </p:spPr>
        <p:txBody>
          <a:bodyPr anchor="ctr">
            <a:normAutofit/>
          </a:bodyPr>
          <a:lstStyle/>
          <a:p>
            <a:pPr marL="0" indent="0" algn="just">
              <a:buNone/>
            </a:pPr>
            <a:r>
              <a:rPr lang="fr-FR" sz="1600" dirty="0">
                <a:latin typeface="+mj-lt"/>
              </a:rPr>
              <a:t>Les élus locaux peuvent bénéficier de la protection de leur collectivité s'ils sont victimes d'attaques ou de menaces dans l'exercice de leur mandat, ou s'ils sont poursuivis pénalement. </a:t>
            </a:r>
          </a:p>
          <a:p>
            <a:pPr marL="0" indent="0" algn="just">
              <a:buNone/>
            </a:pPr>
            <a:r>
              <a:rPr lang="fr-FR" sz="1600" u="sng" dirty="0">
                <a:latin typeface="+mj-lt"/>
              </a:rPr>
              <a:t>Certaines conditions légales sont à remplir</a:t>
            </a:r>
            <a:r>
              <a:rPr lang="fr-FR" sz="1600" dirty="0">
                <a:latin typeface="+mj-lt"/>
              </a:rPr>
              <a:t>.</a:t>
            </a:r>
          </a:p>
          <a:p>
            <a:pPr marL="0" indent="0" algn="just">
              <a:buNone/>
            </a:pPr>
            <a:r>
              <a:rPr lang="fr-FR" sz="1600" dirty="0">
                <a:latin typeface="+mj-lt"/>
              </a:rPr>
              <a:t>Le libellé du Code général des collectivités territoriales vise le </a:t>
            </a:r>
            <a:r>
              <a:rPr lang="fr-FR" sz="1600" b="1" dirty="0">
                <a:latin typeface="+mj-lt"/>
              </a:rPr>
              <a:t>maire</a:t>
            </a:r>
            <a:r>
              <a:rPr lang="fr-FR" sz="1600" dirty="0">
                <a:latin typeface="+mj-lt"/>
              </a:rPr>
              <a:t> ainsi que l'élu municipal le suppléant ou ayant reçu une délégation (le président et les vice-présidents dans le cadre d'un EPCI). Toutefois, à plusieurs reprises, le Conseil d'État a affirmé que l'obligation de la collectivité d'accorder à un agent public la protection fonctionnelle relève d'un </a:t>
            </a:r>
            <a:r>
              <a:rPr lang="fr-FR" sz="1600" b="1" u="sng" dirty="0">
                <a:latin typeface="+mj-lt"/>
              </a:rPr>
              <a:t>principe général du droit </a:t>
            </a:r>
            <a:r>
              <a:rPr lang="fr-FR" sz="1600" b="1" dirty="0">
                <a:latin typeface="+mj-lt"/>
              </a:rPr>
              <a:t>qui s'applique à tous les agents quel que soit le mode d'accès à leurs fonctions</a:t>
            </a:r>
            <a:r>
              <a:rPr lang="fr-FR" sz="1600" dirty="0">
                <a:latin typeface="+mj-lt"/>
              </a:rPr>
              <a:t>. L’ensemble des élus locaux pourraient donc bénéficier de la protection fonctionnelle, sous réserve d'être mis en cause en raison de leur qualité d'élu.</a:t>
            </a:r>
          </a:p>
          <a:p>
            <a:pPr marL="0" indent="0" algn="just">
              <a:buNone/>
            </a:pPr>
            <a:r>
              <a:rPr lang="fr-FR" sz="1600" dirty="0">
                <a:latin typeface="+mj-lt"/>
              </a:rPr>
              <a:t>C'est </a:t>
            </a:r>
            <a:r>
              <a:rPr lang="fr-FR" sz="1600" b="1" dirty="0">
                <a:latin typeface="+mj-lt"/>
              </a:rPr>
              <a:t>uniquement au titre du mandat que la protection est due</a:t>
            </a:r>
            <a:r>
              <a:rPr lang="fr-FR" sz="1600" dirty="0">
                <a:latin typeface="+mj-lt"/>
              </a:rPr>
              <a:t>. Ainsi, un maire qui siège dans une instance au sein de laquelle il a été nommé par une autre collectivité ne peut prétendre à la protection de sa commune, quand bien même cette instance se prononce sur des questions touchant à la vie communale.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784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32C621-63F5-4CB1-A2FB-12664D761DDF}"/>
              </a:ext>
            </a:extLst>
          </p:cNvPr>
          <p:cNvSpPr>
            <a:spLocks noGrp="1"/>
          </p:cNvSpPr>
          <p:nvPr>
            <p:ph type="title"/>
          </p:nvPr>
        </p:nvSpPr>
        <p:spPr>
          <a:xfrm>
            <a:off x="1043631" y="809898"/>
            <a:ext cx="9942716" cy="1554480"/>
          </a:xfrm>
        </p:spPr>
        <p:txBody>
          <a:bodyPr anchor="ctr">
            <a:normAutofit/>
          </a:bodyPr>
          <a:lstStyle/>
          <a:p>
            <a:r>
              <a:rPr lang="fr-FR" dirty="0"/>
              <a:t>La protection fonctionnelle</a:t>
            </a:r>
          </a:p>
        </p:txBody>
      </p:sp>
      <p:sp>
        <p:nvSpPr>
          <p:cNvPr id="3" name="Espace réservé du contenu 2">
            <a:extLst>
              <a:ext uri="{FF2B5EF4-FFF2-40B4-BE49-F238E27FC236}">
                <a16:creationId xmlns:a16="http://schemas.microsoft.com/office/drawing/2014/main" id="{CC02F299-E6FD-4561-A198-7AEFCD6CBE2E}"/>
              </a:ext>
            </a:extLst>
          </p:cNvPr>
          <p:cNvSpPr>
            <a:spLocks noGrp="1"/>
          </p:cNvSpPr>
          <p:nvPr>
            <p:ph idx="1"/>
          </p:nvPr>
        </p:nvSpPr>
        <p:spPr>
          <a:xfrm>
            <a:off x="1045028" y="2560322"/>
            <a:ext cx="9941319" cy="3581858"/>
          </a:xfrm>
        </p:spPr>
        <p:txBody>
          <a:bodyPr anchor="ctr">
            <a:normAutofit/>
          </a:bodyPr>
          <a:lstStyle/>
          <a:p>
            <a:pPr marL="0" indent="0">
              <a:buNone/>
            </a:pPr>
            <a:endParaRPr lang="fr-FR" sz="1900" dirty="0">
              <a:latin typeface="+mj-lt"/>
            </a:endParaRPr>
          </a:p>
          <a:p>
            <a:pPr marL="0" indent="0" algn="just">
              <a:buNone/>
            </a:pPr>
            <a:r>
              <a:rPr lang="fr-FR" sz="2000" b="1" u="sng" dirty="0">
                <a:latin typeface="+mj-lt"/>
              </a:rPr>
              <a:t>La protection fonctionnelle joue dans trois situations :</a:t>
            </a:r>
            <a:endParaRPr lang="fr-FR" sz="2000" dirty="0">
              <a:latin typeface="+mj-lt"/>
            </a:endParaRPr>
          </a:p>
          <a:p>
            <a:pPr algn="just"/>
            <a:r>
              <a:rPr lang="fr-FR" sz="2000" dirty="0">
                <a:latin typeface="+mj-lt"/>
              </a:rPr>
              <a:t>lorsque l’élu local est victime d’un accident dans l’exercice de ses fonctions,</a:t>
            </a:r>
          </a:p>
          <a:p>
            <a:pPr algn="just"/>
            <a:r>
              <a:rPr lang="fr-FR" sz="2000" dirty="0">
                <a:latin typeface="+mj-lt"/>
              </a:rPr>
              <a:t>lorsque l’élu ou ses proches subissent des violences ou des outrages résultant de la qualité d’élu local,</a:t>
            </a:r>
          </a:p>
          <a:p>
            <a:pPr algn="just"/>
            <a:r>
              <a:rPr lang="fr-FR" sz="2000" dirty="0">
                <a:latin typeface="+mj-lt"/>
              </a:rPr>
              <a:t>lorsque l’élu local fait l’objet de poursuites (civiles ou pénales) pour des faits se rattachant à l’exercice de ses fonctions ou lorsque sa gestion est contrôlée par la chambre régionale des comptes.</a:t>
            </a:r>
          </a:p>
          <a:p>
            <a:pPr marL="0" indent="0">
              <a:buNone/>
            </a:pPr>
            <a:endParaRPr lang="fr-FR" sz="19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931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32C621-63F5-4CB1-A2FB-12664D761DDF}"/>
              </a:ext>
            </a:extLst>
          </p:cNvPr>
          <p:cNvSpPr>
            <a:spLocks noGrp="1"/>
          </p:cNvSpPr>
          <p:nvPr>
            <p:ph type="title"/>
          </p:nvPr>
        </p:nvSpPr>
        <p:spPr>
          <a:xfrm>
            <a:off x="1043631" y="809898"/>
            <a:ext cx="9942716" cy="1554480"/>
          </a:xfrm>
        </p:spPr>
        <p:txBody>
          <a:bodyPr anchor="ctr">
            <a:normAutofit/>
          </a:bodyPr>
          <a:lstStyle/>
          <a:p>
            <a:r>
              <a:rPr lang="fr-FR" dirty="0"/>
              <a:t>La protection fonctionnelle</a:t>
            </a:r>
          </a:p>
        </p:txBody>
      </p:sp>
      <p:sp>
        <p:nvSpPr>
          <p:cNvPr id="3" name="Espace réservé du contenu 2">
            <a:extLst>
              <a:ext uri="{FF2B5EF4-FFF2-40B4-BE49-F238E27FC236}">
                <a16:creationId xmlns:a16="http://schemas.microsoft.com/office/drawing/2014/main" id="{CC02F299-E6FD-4561-A198-7AEFCD6CBE2E}"/>
              </a:ext>
            </a:extLst>
          </p:cNvPr>
          <p:cNvSpPr>
            <a:spLocks noGrp="1"/>
          </p:cNvSpPr>
          <p:nvPr>
            <p:ph idx="1"/>
          </p:nvPr>
        </p:nvSpPr>
        <p:spPr>
          <a:xfrm>
            <a:off x="1045028" y="2704014"/>
            <a:ext cx="9941319" cy="3438166"/>
          </a:xfrm>
        </p:spPr>
        <p:txBody>
          <a:bodyPr anchor="ctr">
            <a:normAutofit lnSpcReduction="10000"/>
          </a:bodyPr>
          <a:lstStyle/>
          <a:p>
            <a:pPr marL="0" indent="0" algn="just">
              <a:buNone/>
            </a:pPr>
            <a:r>
              <a:rPr lang="fr-FR" sz="1600" dirty="0">
                <a:latin typeface="+mj-lt"/>
              </a:rPr>
              <a:t>Les collectivités locales versent directement aux praticiens, pharmaciens, auxiliaires médicaux, fournisseurs et établissements le montant des prestations afférentes à l’accident dont les élus ont été victimes. Ces prestations sont calculées selon les tarifs appliqués en matière d’assurance maladie.</a:t>
            </a:r>
          </a:p>
          <a:p>
            <a:pPr marL="0" indent="0" algn="just">
              <a:buNone/>
            </a:pPr>
            <a:r>
              <a:rPr lang="fr-FR" sz="1600" dirty="0">
                <a:latin typeface="+mj-lt"/>
              </a:rPr>
              <a:t>En outre, l’engagement de la responsabilité de la collectivité emporte réparation intégrale des préjudices subis, quelles qu’en soit l’importance et la nature : perte de revenus, préjudice esthétique, troubles dans les conditions d’existence, souffrances physiques, douleur morale et dommages aux biens liés à l’exercice des fonctions. Le conjoint, les descendants et les ascendants lésés sont eux aussi susceptibles de recevoir une compensation.</a:t>
            </a:r>
          </a:p>
          <a:p>
            <a:pPr marL="0" indent="0" algn="just">
              <a:buNone/>
            </a:pPr>
            <a:r>
              <a:rPr lang="fr-FR" sz="1600" b="1" u="sng" dirty="0">
                <a:latin typeface="+mj-lt"/>
              </a:rPr>
              <a:t>Limites à la responsabilité de la collectivité : </a:t>
            </a:r>
          </a:p>
          <a:p>
            <a:pPr marL="0" indent="0" algn="just">
              <a:buNone/>
            </a:pPr>
            <a:r>
              <a:rPr lang="fr-FR" sz="1600" dirty="0">
                <a:latin typeface="+mj-lt"/>
              </a:rPr>
              <a:t>La responsabilité de la collectivité peut toutefois être atténuée voire dégagée, selon les circonstances propres à chaque espèce, s’il y a eu </a:t>
            </a:r>
            <a:r>
              <a:rPr lang="fr-FR" sz="1600" b="1" dirty="0">
                <a:latin typeface="+mj-lt"/>
              </a:rPr>
              <a:t>faute ou imprudence de la part de la victime</a:t>
            </a:r>
            <a:r>
              <a:rPr lang="fr-FR" sz="1600" dirty="0">
                <a:latin typeface="+mj-lt"/>
              </a:rPr>
              <a:t>.</a:t>
            </a:r>
          </a:p>
          <a:p>
            <a:pPr marL="0" indent="0" algn="just">
              <a:buNone/>
            </a:pPr>
            <a:r>
              <a:rPr lang="fr-FR" sz="1600" dirty="0">
                <a:latin typeface="+mj-lt"/>
              </a:rPr>
              <a:t>Le dispositif légal actuel permet ainsi à la collectivité de s’assurer que sa responsabilité, et donc son budget, ne puisse être engagée que si l’élu a subi un dommage survenu au titre d’une activité présentant un lien avec les compétences et les intérêts de la commune.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251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32C621-63F5-4CB1-A2FB-12664D761DDF}"/>
              </a:ext>
            </a:extLst>
          </p:cNvPr>
          <p:cNvSpPr>
            <a:spLocks noGrp="1"/>
          </p:cNvSpPr>
          <p:nvPr>
            <p:ph type="title"/>
          </p:nvPr>
        </p:nvSpPr>
        <p:spPr>
          <a:xfrm>
            <a:off x="1043631" y="809898"/>
            <a:ext cx="9942716" cy="1554480"/>
          </a:xfrm>
        </p:spPr>
        <p:txBody>
          <a:bodyPr anchor="ctr">
            <a:normAutofit/>
          </a:bodyPr>
          <a:lstStyle/>
          <a:p>
            <a:r>
              <a:rPr lang="fr-FR" dirty="0"/>
              <a:t>La protection fonctionnelle</a:t>
            </a:r>
          </a:p>
        </p:txBody>
      </p:sp>
      <p:sp>
        <p:nvSpPr>
          <p:cNvPr id="3" name="Espace réservé du contenu 2">
            <a:extLst>
              <a:ext uri="{FF2B5EF4-FFF2-40B4-BE49-F238E27FC236}">
                <a16:creationId xmlns:a16="http://schemas.microsoft.com/office/drawing/2014/main" id="{CC02F299-E6FD-4561-A198-7AEFCD6CBE2E}"/>
              </a:ext>
            </a:extLst>
          </p:cNvPr>
          <p:cNvSpPr>
            <a:spLocks noGrp="1"/>
          </p:cNvSpPr>
          <p:nvPr>
            <p:ph idx="1"/>
          </p:nvPr>
        </p:nvSpPr>
        <p:spPr>
          <a:xfrm>
            <a:off x="1045028" y="2560322"/>
            <a:ext cx="9941319" cy="3581858"/>
          </a:xfrm>
        </p:spPr>
        <p:txBody>
          <a:bodyPr anchor="ctr">
            <a:normAutofit/>
          </a:bodyPr>
          <a:lstStyle/>
          <a:p>
            <a:pPr marL="0" indent="0" algn="just">
              <a:buNone/>
            </a:pPr>
            <a:r>
              <a:rPr lang="fr-FR" sz="2200" b="1" i="1" dirty="0">
                <a:solidFill>
                  <a:schemeClr val="accent4">
                    <a:lumMod val="75000"/>
                  </a:schemeClr>
                </a:solidFill>
                <a:latin typeface="+mj-lt"/>
              </a:rPr>
              <a:t>Actu : La loi Engagement et Proximité </a:t>
            </a:r>
            <a:r>
              <a:rPr lang="fr-FR" sz="2200" i="1" dirty="0">
                <a:latin typeface="+mj-lt"/>
              </a:rPr>
              <a:t>pose l’obligation pour toutes les communes de souscrire deux types de contrat d’assurance couvrant la </a:t>
            </a:r>
            <a:r>
              <a:rPr lang="fr-FR" sz="2200" b="1" i="1" dirty="0">
                <a:latin typeface="+mj-lt"/>
              </a:rPr>
              <a:t>protection juridique des maires, adjoints et élus ayant reçu une délégation, l’assistance psychologique</a:t>
            </a:r>
            <a:r>
              <a:rPr lang="fr-FR" sz="2200" i="1" dirty="0">
                <a:latin typeface="+mj-lt"/>
              </a:rPr>
              <a:t> et les coûts qui en résultent. </a:t>
            </a:r>
          </a:p>
          <a:p>
            <a:pPr marL="0" indent="0" algn="just">
              <a:buNone/>
            </a:pPr>
            <a:r>
              <a:rPr lang="fr-FR" sz="2200" i="1" dirty="0">
                <a:latin typeface="+mj-lt"/>
              </a:rPr>
              <a:t>Ces assurances couvriront les </a:t>
            </a:r>
            <a:r>
              <a:rPr lang="fr-FR" sz="2200" b="1" i="1" u="sng" dirty="0">
                <a:latin typeface="+mj-lt"/>
              </a:rPr>
              <a:t>poursuites pénales</a:t>
            </a:r>
            <a:r>
              <a:rPr lang="fr-FR" sz="2200" i="1" u="sng" dirty="0">
                <a:latin typeface="+mj-lt"/>
              </a:rPr>
              <a:t> </a:t>
            </a:r>
            <a:r>
              <a:rPr lang="fr-FR" sz="2200" i="1" dirty="0">
                <a:latin typeface="+mj-lt"/>
              </a:rPr>
              <a:t>pour des faits sans faute personnelle de l’élu et les</a:t>
            </a:r>
            <a:r>
              <a:rPr lang="fr-FR" sz="2200" b="1" i="1" dirty="0">
                <a:latin typeface="+mj-lt"/>
              </a:rPr>
              <a:t> violences, menaces et outrages</a:t>
            </a:r>
            <a:r>
              <a:rPr lang="fr-FR" sz="2200" i="1" dirty="0">
                <a:latin typeface="+mj-lt"/>
              </a:rPr>
              <a:t> dont il pourrait être victime. </a:t>
            </a:r>
            <a:br>
              <a:rPr lang="fr-FR" sz="2200" i="1" dirty="0">
                <a:latin typeface="+mj-lt"/>
              </a:rPr>
            </a:br>
            <a:r>
              <a:rPr lang="fr-FR" sz="2200" i="1" dirty="0">
                <a:latin typeface="+mj-lt"/>
              </a:rPr>
              <a:t>L’État compensera ces dépenses obligatoires dans les communes de moins de 3500 habitants, en fonction d’un barème.</a:t>
            </a:r>
          </a:p>
          <a:p>
            <a:pPr marL="0" indent="0">
              <a:buNone/>
            </a:pPr>
            <a:endParaRPr lang="fr-FR" sz="22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545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36CFC0A-8C37-453C-9488-1B30FBC3B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00B945E-B38C-40C4-B165-E43BB99E75B2}"/>
              </a:ext>
            </a:extLst>
          </p:cNvPr>
          <p:cNvSpPr>
            <a:spLocks noGrp="1"/>
          </p:cNvSpPr>
          <p:nvPr>
            <p:ph type="title"/>
          </p:nvPr>
        </p:nvSpPr>
        <p:spPr>
          <a:xfrm>
            <a:off x="1382597" y="3424348"/>
            <a:ext cx="9426806" cy="928360"/>
          </a:xfrm>
        </p:spPr>
        <p:txBody>
          <a:bodyPr vert="horz" lIns="91440" tIns="45720" rIns="91440" bIns="45720" rtlCol="0" anchor="b">
            <a:normAutofit/>
          </a:bodyPr>
          <a:lstStyle/>
          <a:p>
            <a:pPr algn="ctr"/>
            <a:r>
              <a:rPr lang="en-US" sz="4600" b="1" dirty="0">
                <a:solidFill>
                  <a:srgbClr val="1B1B1B"/>
                </a:solidFill>
              </a:rPr>
              <a:t>DROIT A LA FORMATION</a:t>
            </a:r>
          </a:p>
        </p:txBody>
      </p:sp>
      <p:sp>
        <p:nvSpPr>
          <p:cNvPr id="20" name="Oval 19">
            <a:extLst>
              <a:ext uri="{FF2B5EF4-FFF2-40B4-BE49-F238E27FC236}">
                <a16:creationId xmlns:a16="http://schemas.microsoft.com/office/drawing/2014/main" id="{FBC3EAFD-A275-4F9B-8F62-72B6678F3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526" y="933319"/>
            <a:ext cx="2463430" cy="2486070"/>
          </a:xfrm>
          <a:prstGeom prst="ellipse">
            <a:avLst/>
          </a:prstGeom>
          <a:solidFill>
            <a:srgbClr val="3E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6E64A6D-2B9F-4AAD-AB42-A61BAF01A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92" y="1268361"/>
            <a:ext cx="1956816" cy="1953058"/>
          </a:xfrm>
          <a:prstGeom prst="ellipse">
            <a:avLst/>
          </a:prstGeom>
          <a:solidFill>
            <a:srgbClr val="FFFFFF"/>
          </a:solidFill>
          <a:ln>
            <a:solidFill>
              <a:srgbClr val="3E35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dessin&#10;&#10;Description générée automatiquement">
            <a:extLst>
              <a:ext uri="{FF2B5EF4-FFF2-40B4-BE49-F238E27FC236}">
                <a16:creationId xmlns:a16="http://schemas.microsoft.com/office/drawing/2014/main" id="{3CD902BB-F00D-405B-81BD-DA618F32531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207" r="9959" b="2"/>
          <a:stretch/>
        </p:blipFill>
        <p:spPr>
          <a:xfrm>
            <a:off x="5181600" y="1330490"/>
            <a:ext cx="1828800" cy="182880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24" name="Picture 23">
            <a:extLst>
              <a:ext uri="{FF2B5EF4-FFF2-40B4-BE49-F238E27FC236}">
                <a16:creationId xmlns:a16="http://schemas.microsoft.com/office/drawing/2014/main" id="{C51881DD-AD85-41BE-8A49-C2FB45800E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rcRect l="33525" t="5243" r="33525" b="36180"/>
          <a:stretch>
            <a:fillRect/>
          </a:stretch>
        </p:blipFill>
        <p:spPr>
          <a:xfrm>
            <a:off x="4860081" y="896194"/>
            <a:ext cx="2560320" cy="2560320"/>
          </a:xfrm>
          <a:custGeom>
            <a:avLst/>
            <a:gdLst>
              <a:gd name="connsiteX0" fmla="*/ 2008598 w 4017196"/>
              <a:gd name="connsiteY0" fmla="*/ 0 h 4017196"/>
              <a:gd name="connsiteX1" fmla="*/ 4017196 w 4017196"/>
              <a:gd name="connsiteY1" fmla="*/ 2008598 h 4017196"/>
              <a:gd name="connsiteX2" fmla="*/ 2008598 w 4017196"/>
              <a:gd name="connsiteY2" fmla="*/ 4017196 h 4017196"/>
              <a:gd name="connsiteX3" fmla="*/ 0 w 4017196"/>
              <a:gd name="connsiteY3" fmla="*/ 2008598 h 4017196"/>
              <a:gd name="connsiteX4" fmla="*/ 2008598 w 4017196"/>
              <a:gd name="connsiteY4" fmla="*/ 0 h 401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196" h="4017196">
                <a:moveTo>
                  <a:pt x="2008598" y="0"/>
                </a:moveTo>
                <a:cubicBezTo>
                  <a:pt x="3117916" y="0"/>
                  <a:pt x="4017196" y="899280"/>
                  <a:pt x="4017196" y="2008598"/>
                </a:cubicBezTo>
                <a:cubicBezTo>
                  <a:pt x="4017196" y="3117916"/>
                  <a:pt x="3117916" y="4017196"/>
                  <a:pt x="2008598" y="4017196"/>
                </a:cubicBezTo>
                <a:cubicBezTo>
                  <a:pt x="899280" y="4017196"/>
                  <a:pt x="0" y="3117916"/>
                  <a:pt x="0" y="2008598"/>
                </a:cubicBezTo>
                <a:cubicBezTo>
                  <a:pt x="0" y="899280"/>
                  <a:pt x="899280" y="0"/>
                  <a:pt x="2008598" y="0"/>
                </a:cubicBezTo>
                <a:close/>
              </a:path>
            </a:pathLst>
          </a:custGeom>
        </p:spPr>
      </p:pic>
      <p:cxnSp>
        <p:nvCxnSpPr>
          <p:cNvPr id="26" name="Straight Connector 25">
            <a:extLst>
              <a:ext uri="{FF2B5EF4-FFF2-40B4-BE49-F238E27FC236}">
                <a16:creationId xmlns:a16="http://schemas.microsoft.com/office/drawing/2014/main" id="{9AD20FE8-ED02-4CDE-83B1-A1436305C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5960" y="4971278"/>
            <a:ext cx="640080" cy="0"/>
          </a:xfrm>
          <a:prstGeom prst="line">
            <a:avLst/>
          </a:prstGeom>
          <a:ln w="28575">
            <a:solidFill>
              <a:srgbClr val="F71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342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D0A1EAE-B141-4BFD-8717-4787077049F1}"/>
              </a:ext>
            </a:extLst>
          </p:cNvPr>
          <p:cNvSpPr>
            <a:spLocks noGrp="1"/>
          </p:cNvSpPr>
          <p:nvPr>
            <p:ph type="title"/>
          </p:nvPr>
        </p:nvSpPr>
        <p:spPr>
          <a:xfrm>
            <a:off x="1043631" y="809898"/>
            <a:ext cx="9942716" cy="1554480"/>
          </a:xfrm>
        </p:spPr>
        <p:txBody>
          <a:bodyPr anchor="ctr">
            <a:normAutofit/>
          </a:bodyPr>
          <a:lstStyle/>
          <a:p>
            <a:r>
              <a:rPr lang="fr-FR" dirty="0"/>
              <a:t>Les droits à la formation</a:t>
            </a:r>
          </a:p>
        </p:txBody>
      </p:sp>
      <p:sp>
        <p:nvSpPr>
          <p:cNvPr id="3" name="Espace réservé du contenu 2">
            <a:extLst>
              <a:ext uri="{FF2B5EF4-FFF2-40B4-BE49-F238E27FC236}">
                <a16:creationId xmlns:a16="http://schemas.microsoft.com/office/drawing/2014/main" id="{2C354D53-7984-44AB-8230-56193E6BAB06}"/>
              </a:ext>
            </a:extLst>
          </p:cNvPr>
          <p:cNvSpPr>
            <a:spLocks noGrp="1"/>
          </p:cNvSpPr>
          <p:nvPr>
            <p:ph idx="1"/>
          </p:nvPr>
        </p:nvSpPr>
        <p:spPr>
          <a:xfrm>
            <a:off x="1045028" y="2508070"/>
            <a:ext cx="9941319" cy="3634110"/>
          </a:xfrm>
        </p:spPr>
        <p:txBody>
          <a:bodyPr anchor="ctr">
            <a:normAutofit/>
          </a:bodyPr>
          <a:lstStyle/>
          <a:p>
            <a:pPr marL="0" indent="0" algn="just">
              <a:buNone/>
            </a:pPr>
            <a:r>
              <a:rPr lang="fr-FR" sz="2400" dirty="0">
                <a:latin typeface="+mj-lt"/>
              </a:rPr>
              <a:t>Les élus concernés par ce droit sont tous ceux siégeant dans une assemblée municipale, intercommunale, départementale ou régionale, </a:t>
            </a:r>
            <a:r>
              <a:rPr lang="fr-FR" sz="2400" u="sng" dirty="0">
                <a:latin typeface="+mj-lt"/>
              </a:rPr>
              <a:t>y compris ceux ne percevant pas d’indemnité de fonction</a:t>
            </a:r>
            <a:r>
              <a:rPr lang="fr-FR" sz="2400" dirty="0">
                <a:latin typeface="+mj-lt"/>
              </a:rPr>
              <a:t>. </a:t>
            </a:r>
          </a:p>
          <a:p>
            <a:pPr algn="just">
              <a:buFontTx/>
              <a:buChar char="-"/>
            </a:pPr>
            <a:r>
              <a:rPr lang="fr-FR" sz="2400" dirty="0">
                <a:latin typeface="+mj-lt"/>
              </a:rPr>
              <a:t>Les élus disposent de </a:t>
            </a:r>
            <a:r>
              <a:rPr lang="fr-FR" sz="2400" b="1" dirty="0">
                <a:latin typeface="+mj-lt"/>
              </a:rPr>
              <a:t>deux droits à formation </a:t>
            </a:r>
            <a:r>
              <a:rPr lang="fr-FR" sz="2400" dirty="0">
                <a:latin typeface="+mj-lt"/>
              </a:rPr>
              <a:t>: </a:t>
            </a:r>
          </a:p>
          <a:p>
            <a:pPr algn="just">
              <a:buFont typeface="Wingdings" panose="05000000000000000000" pitchFamily="2" charset="2"/>
              <a:buChar char="Ø"/>
            </a:pPr>
            <a:r>
              <a:rPr lang="fr-FR" sz="2400" b="1" dirty="0">
                <a:latin typeface="+mj-lt"/>
              </a:rPr>
              <a:t> le droit à la formation des élus locaux « traditionnel » </a:t>
            </a:r>
            <a:r>
              <a:rPr lang="fr-FR" sz="2400" dirty="0">
                <a:latin typeface="+mj-lt"/>
              </a:rPr>
              <a:t>et </a:t>
            </a:r>
          </a:p>
          <a:p>
            <a:pPr algn="just">
              <a:buFont typeface="Wingdings" panose="05000000000000000000" pitchFamily="2" charset="2"/>
              <a:buChar char="Ø"/>
            </a:pPr>
            <a:r>
              <a:rPr lang="fr-FR" sz="2400" b="1" dirty="0">
                <a:latin typeface="+mj-lt"/>
              </a:rPr>
              <a:t> le droit individuel à la formation (DIF).</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736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D0A1EAE-B141-4BFD-8717-4787077049F1}"/>
              </a:ext>
            </a:extLst>
          </p:cNvPr>
          <p:cNvSpPr>
            <a:spLocks noGrp="1"/>
          </p:cNvSpPr>
          <p:nvPr>
            <p:ph type="title"/>
          </p:nvPr>
        </p:nvSpPr>
        <p:spPr>
          <a:xfrm>
            <a:off x="1043631" y="809898"/>
            <a:ext cx="9942716" cy="1554480"/>
          </a:xfrm>
        </p:spPr>
        <p:txBody>
          <a:bodyPr anchor="ctr">
            <a:normAutofit/>
          </a:bodyPr>
          <a:lstStyle/>
          <a:p>
            <a:r>
              <a:rPr lang="fr-FR" dirty="0"/>
              <a:t>Le droit à la formation</a:t>
            </a:r>
          </a:p>
        </p:txBody>
      </p:sp>
      <p:sp>
        <p:nvSpPr>
          <p:cNvPr id="3" name="Espace réservé du contenu 2">
            <a:extLst>
              <a:ext uri="{FF2B5EF4-FFF2-40B4-BE49-F238E27FC236}">
                <a16:creationId xmlns:a16="http://schemas.microsoft.com/office/drawing/2014/main" id="{2C354D53-7984-44AB-8230-56193E6BAB06}"/>
              </a:ext>
            </a:extLst>
          </p:cNvPr>
          <p:cNvSpPr>
            <a:spLocks noGrp="1"/>
          </p:cNvSpPr>
          <p:nvPr>
            <p:ph idx="1"/>
          </p:nvPr>
        </p:nvSpPr>
        <p:spPr>
          <a:xfrm>
            <a:off x="1045028" y="2560322"/>
            <a:ext cx="9941319" cy="3581858"/>
          </a:xfrm>
        </p:spPr>
        <p:txBody>
          <a:bodyPr anchor="ctr">
            <a:normAutofit/>
          </a:bodyPr>
          <a:lstStyle/>
          <a:p>
            <a:pPr marL="0" indent="0" algn="just">
              <a:buNone/>
            </a:pPr>
            <a:r>
              <a:rPr lang="fr-FR" sz="2400" dirty="0">
                <a:latin typeface="+mj-lt"/>
              </a:rPr>
              <a:t>Ces deux droits sont distincts. </a:t>
            </a:r>
          </a:p>
          <a:p>
            <a:pPr algn="just"/>
            <a:r>
              <a:rPr lang="fr-FR" sz="2400" b="1" dirty="0">
                <a:latin typeface="+mj-lt"/>
              </a:rPr>
              <a:t>L’un (article L2123-12 du CGCT) concerne la formation de l’élu sur sa fonction</a:t>
            </a:r>
            <a:r>
              <a:rPr lang="fr-FR" sz="2400" dirty="0">
                <a:latin typeface="+mj-lt"/>
              </a:rPr>
              <a:t> et est financé par un budget que l’assemblée délibérante doit obligatoirement voter en début de mandat. </a:t>
            </a:r>
          </a:p>
          <a:p>
            <a:pPr algn="just"/>
            <a:r>
              <a:rPr lang="fr-FR" sz="2400" b="1" dirty="0">
                <a:latin typeface="+mj-lt"/>
              </a:rPr>
              <a:t>L’autre (article L2123-12-1) concerne le droit individuel à la formation</a:t>
            </a:r>
            <a:r>
              <a:rPr lang="fr-FR" sz="2400" dirty="0">
                <a:latin typeface="+mj-lt"/>
              </a:rPr>
              <a:t>, financé par une cotisation de la collectivité.</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426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D0A1EAE-B141-4BFD-8717-4787077049F1}"/>
              </a:ext>
            </a:extLst>
          </p:cNvPr>
          <p:cNvSpPr>
            <a:spLocks noGrp="1"/>
          </p:cNvSpPr>
          <p:nvPr>
            <p:ph type="title"/>
          </p:nvPr>
        </p:nvSpPr>
        <p:spPr>
          <a:xfrm>
            <a:off x="1043631" y="809898"/>
            <a:ext cx="9942716" cy="1554480"/>
          </a:xfrm>
        </p:spPr>
        <p:txBody>
          <a:bodyPr anchor="ctr">
            <a:normAutofit/>
          </a:bodyPr>
          <a:lstStyle/>
          <a:p>
            <a:r>
              <a:rPr lang="fr-FR" dirty="0"/>
              <a:t>Le droit à la formation « traditionnel »</a:t>
            </a:r>
          </a:p>
        </p:txBody>
      </p:sp>
      <p:sp>
        <p:nvSpPr>
          <p:cNvPr id="3" name="Espace réservé du contenu 2">
            <a:extLst>
              <a:ext uri="{FF2B5EF4-FFF2-40B4-BE49-F238E27FC236}">
                <a16:creationId xmlns:a16="http://schemas.microsoft.com/office/drawing/2014/main" id="{2C354D53-7984-44AB-8230-56193E6BAB06}"/>
              </a:ext>
            </a:extLst>
          </p:cNvPr>
          <p:cNvSpPr>
            <a:spLocks noGrp="1"/>
          </p:cNvSpPr>
          <p:nvPr>
            <p:ph idx="1"/>
          </p:nvPr>
        </p:nvSpPr>
        <p:spPr>
          <a:xfrm>
            <a:off x="1045028" y="3017522"/>
            <a:ext cx="9941319" cy="3124658"/>
          </a:xfrm>
        </p:spPr>
        <p:txBody>
          <a:bodyPr anchor="ctr">
            <a:normAutofit/>
          </a:bodyPr>
          <a:lstStyle/>
          <a:p>
            <a:pPr marL="0" indent="0" algn="just">
              <a:buNone/>
            </a:pPr>
            <a:r>
              <a:rPr lang="fr-FR" sz="2400" dirty="0">
                <a:latin typeface="+mj-lt"/>
              </a:rPr>
              <a:t>Au titre du droit à la formation « traditionnel » prévu par l’art. L. 2123-12 du CGCT : dans les trois mois suivant son renouvellement, le conseil municipal doit délibérer sur l'exercice de ce droit. </a:t>
            </a:r>
          </a:p>
          <a:p>
            <a:pPr marL="0" indent="0" algn="just">
              <a:buNone/>
            </a:pPr>
            <a:r>
              <a:rPr lang="fr-FR" sz="2400" dirty="0">
                <a:latin typeface="+mj-lt"/>
              </a:rPr>
              <a:t>Une délibération doit déterminer les orientations et les crédits ouverts à ce titre. </a:t>
            </a:r>
            <a:r>
              <a:rPr lang="fr-FR" sz="2400" b="1" dirty="0">
                <a:latin typeface="+mj-lt"/>
              </a:rPr>
              <a:t>Le montant prévisionnel des dépenses de formation </a:t>
            </a:r>
            <a:r>
              <a:rPr lang="fr-FR" sz="2400" dirty="0">
                <a:latin typeface="+mj-lt"/>
              </a:rPr>
              <a:t>doit au minimum s'élever à </a:t>
            </a:r>
            <a:r>
              <a:rPr lang="fr-FR" sz="2400" b="1" dirty="0">
                <a:latin typeface="+mj-lt"/>
              </a:rPr>
              <a:t>2 %</a:t>
            </a:r>
            <a:r>
              <a:rPr lang="fr-FR" sz="2400" dirty="0">
                <a:latin typeface="+mj-lt"/>
              </a:rPr>
              <a:t> du montant total des indemnités de fonction allouées, </a:t>
            </a:r>
            <a:r>
              <a:rPr lang="fr-FR" sz="2400" b="1" dirty="0">
                <a:latin typeface="+mj-lt"/>
              </a:rPr>
              <a:t>dans la limite de 20 % </a:t>
            </a:r>
            <a:r>
              <a:rPr lang="fr-FR" sz="2400" dirty="0">
                <a:latin typeface="+mj-lt"/>
              </a:rPr>
              <a:t>de ces mêmes indemnités. Il s'agit d'une dépense obligatoire. </a:t>
            </a:r>
          </a:p>
          <a:p>
            <a:pPr marL="0" indent="0" algn="just">
              <a:buNone/>
            </a:pPr>
            <a:endParaRPr lang="fr-FR" sz="2400" dirty="0">
              <a:latin typeface="+mj-lt"/>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508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D0A1EAE-B141-4BFD-8717-4787077049F1}"/>
              </a:ext>
            </a:extLst>
          </p:cNvPr>
          <p:cNvSpPr>
            <a:spLocks noGrp="1"/>
          </p:cNvSpPr>
          <p:nvPr>
            <p:ph type="title"/>
          </p:nvPr>
        </p:nvSpPr>
        <p:spPr>
          <a:xfrm>
            <a:off x="1043631" y="809898"/>
            <a:ext cx="9942716" cy="1554480"/>
          </a:xfrm>
        </p:spPr>
        <p:txBody>
          <a:bodyPr anchor="ctr">
            <a:normAutofit/>
          </a:bodyPr>
          <a:lstStyle/>
          <a:p>
            <a:r>
              <a:rPr lang="fr-FR" dirty="0"/>
              <a:t>Le droit à la formation « traditionnel »</a:t>
            </a:r>
          </a:p>
        </p:txBody>
      </p:sp>
      <p:sp>
        <p:nvSpPr>
          <p:cNvPr id="3" name="Espace réservé du contenu 2">
            <a:extLst>
              <a:ext uri="{FF2B5EF4-FFF2-40B4-BE49-F238E27FC236}">
                <a16:creationId xmlns:a16="http://schemas.microsoft.com/office/drawing/2014/main" id="{2C354D53-7984-44AB-8230-56193E6BAB06}"/>
              </a:ext>
            </a:extLst>
          </p:cNvPr>
          <p:cNvSpPr>
            <a:spLocks noGrp="1"/>
          </p:cNvSpPr>
          <p:nvPr>
            <p:ph idx="1"/>
          </p:nvPr>
        </p:nvSpPr>
        <p:spPr>
          <a:xfrm>
            <a:off x="1045028" y="3017522"/>
            <a:ext cx="9941319" cy="3124658"/>
          </a:xfrm>
        </p:spPr>
        <p:txBody>
          <a:bodyPr anchor="ctr">
            <a:normAutofit fontScale="85000" lnSpcReduction="20000"/>
          </a:bodyPr>
          <a:lstStyle/>
          <a:p>
            <a:pPr marL="0" indent="0" algn="just">
              <a:buNone/>
            </a:pPr>
            <a:r>
              <a:rPr lang="fr-FR" sz="2300" dirty="0">
                <a:latin typeface="+mj-lt"/>
              </a:rPr>
              <a:t>Dès que </a:t>
            </a:r>
            <a:r>
              <a:rPr lang="fr-FR" sz="2300" b="1" dirty="0">
                <a:latin typeface="+mj-lt"/>
              </a:rPr>
              <a:t>l’organisme de formation est agréé par le Ministère de l’Intérieur</a:t>
            </a:r>
            <a:r>
              <a:rPr lang="fr-FR" sz="2300" dirty="0">
                <a:latin typeface="+mj-lt"/>
              </a:rPr>
              <a:t>, les frais de formation, de déplacement et de séjour donnent droit à un remboursement par la collectivité.</a:t>
            </a:r>
          </a:p>
          <a:p>
            <a:pPr marL="0" indent="0" algn="just">
              <a:buNone/>
            </a:pPr>
            <a:r>
              <a:rPr lang="fr-FR" sz="2300" dirty="0">
                <a:latin typeface="+mj-lt"/>
              </a:rPr>
              <a:t>Les pertes de revenus subies par l’élu, du fait de l’exercice de son droit à la formation, sont compensées par la collectivité, </a:t>
            </a:r>
            <a:r>
              <a:rPr lang="fr-FR" sz="2300" b="1" dirty="0">
                <a:latin typeface="+mj-lt"/>
              </a:rPr>
              <a:t>dans la limite de 18 jours</a:t>
            </a:r>
            <a:r>
              <a:rPr lang="fr-FR" sz="2300" dirty="0">
                <a:latin typeface="+mj-lt"/>
              </a:rPr>
              <a:t>. L’élu doit adresser à sa collectivité les justificatifs nécessaires.</a:t>
            </a:r>
          </a:p>
          <a:p>
            <a:pPr marL="0" indent="0" algn="just">
              <a:buNone/>
            </a:pPr>
            <a:r>
              <a:rPr lang="fr-FR" sz="2300" b="1" dirty="0">
                <a:latin typeface="+mj-lt"/>
              </a:rPr>
              <a:t>Le congé de formation </a:t>
            </a:r>
            <a:r>
              <a:rPr lang="fr-FR" sz="2300" dirty="0">
                <a:latin typeface="+mj-lt"/>
              </a:rPr>
              <a:t>: afin d’obtenir un congé formation par la collectivité, l’élu doit prévenir son employeur par écrit </a:t>
            </a:r>
            <a:r>
              <a:rPr lang="fr-FR" sz="2300" b="1" dirty="0">
                <a:latin typeface="+mj-lt"/>
              </a:rPr>
              <a:t>trente jours </a:t>
            </a:r>
            <a:r>
              <a:rPr lang="fr-FR" sz="2300" dirty="0">
                <a:latin typeface="+mj-lt"/>
              </a:rPr>
              <a:t>au moins à l’avance, en précisant la date et la durée de l’absence envisagée, ainsi que le nom de l’organisme de formation.</a:t>
            </a:r>
          </a:p>
          <a:p>
            <a:pPr marL="0" indent="0" algn="just">
              <a:buNone/>
            </a:pPr>
            <a:r>
              <a:rPr lang="fr-FR" sz="2300" dirty="0">
                <a:latin typeface="+mj-lt"/>
              </a:rPr>
              <a:t>À partir du moment où l’organisme de formation est agréé par le Ministère de l’Intérieur, le bénéfice du congé de formation est de droit. Il peut toutefois être refusé par l’employeur lorsque des nécessités de fonctionnement de service s’impose.</a:t>
            </a:r>
          </a:p>
          <a:p>
            <a:pPr marL="0" indent="0" algn="just">
              <a:buNone/>
            </a:pPr>
            <a:endParaRPr lang="fr-FR" sz="2400" dirty="0">
              <a:latin typeface="+mj-lt"/>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45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6645D49-DC2E-4C3F-8988-1845516194E0}"/>
              </a:ext>
            </a:extLst>
          </p:cNvPr>
          <p:cNvSpPr>
            <a:spLocks noGrp="1"/>
          </p:cNvSpPr>
          <p:nvPr>
            <p:ph type="title"/>
          </p:nvPr>
        </p:nvSpPr>
        <p:spPr>
          <a:xfrm>
            <a:off x="1043631" y="809898"/>
            <a:ext cx="9942716" cy="1554480"/>
          </a:xfrm>
        </p:spPr>
        <p:txBody>
          <a:bodyPr anchor="ctr">
            <a:normAutofit/>
          </a:bodyPr>
          <a:lstStyle/>
          <a:p>
            <a:r>
              <a:rPr lang="fr-FR" sz="4800" b="1"/>
              <a:t>INCOMPATIBILITES</a:t>
            </a:r>
          </a:p>
        </p:txBody>
      </p:sp>
      <p:sp>
        <p:nvSpPr>
          <p:cNvPr id="3" name="Espace réservé du contenu 2">
            <a:extLst>
              <a:ext uri="{FF2B5EF4-FFF2-40B4-BE49-F238E27FC236}">
                <a16:creationId xmlns:a16="http://schemas.microsoft.com/office/drawing/2014/main" id="{19F385FB-CF93-432C-8259-3CB6724076EA}"/>
              </a:ext>
            </a:extLst>
          </p:cNvPr>
          <p:cNvSpPr>
            <a:spLocks noGrp="1"/>
          </p:cNvSpPr>
          <p:nvPr>
            <p:ph idx="1"/>
          </p:nvPr>
        </p:nvSpPr>
        <p:spPr>
          <a:xfrm>
            <a:off x="1247775" y="3225200"/>
            <a:ext cx="9816706" cy="1784950"/>
          </a:xfrm>
        </p:spPr>
        <p:txBody>
          <a:bodyPr anchor="ctr">
            <a:normAutofit fontScale="25000" lnSpcReduction="20000"/>
          </a:bodyPr>
          <a:lstStyle/>
          <a:p>
            <a:pPr marL="0" indent="0">
              <a:buNone/>
            </a:pPr>
            <a:endParaRPr lang="fr-FR" sz="1700" dirty="0">
              <a:latin typeface="+mj-lt"/>
            </a:endParaRPr>
          </a:p>
          <a:p>
            <a:pPr marL="0" indent="0">
              <a:buNone/>
            </a:pPr>
            <a:endParaRPr lang="fr-FR" sz="1700" dirty="0">
              <a:latin typeface="+mj-lt"/>
            </a:endParaRPr>
          </a:p>
          <a:p>
            <a:pPr marL="0" indent="0">
              <a:buNone/>
            </a:pPr>
            <a:endParaRPr lang="fr-FR" sz="2600" dirty="0">
              <a:latin typeface="+mj-lt"/>
            </a:endParaRPr>
          </a:p>
          <a:p>
            <a:pPr marL="0" indent="0">
              <a:buNone/>
            </a:pPr>
            <a:r>
              <a:rPr lang="fr-FR" sz="9600" dirty="0">
                <a:latin typeface="+mj-lt"/>
              </a:rPr>
              <a:t>Il existe plusieurs types d’incompatibilités : celles liées à l’exercice d’une activité professionnelle, celles résultant de la règle du non cumul des mandats ou encore celles résultant d’un lien de parenté.</a:t>
            </a:r>
          </a:p>
          <a:p>
            <a:pPr marL="0" indent="0">
              <a:buNone/>
            </a:pPr>
            <a:endParaRPr lang="fr-FR" sz="2600" dirty="0">
              <a:latin typeface="+mj-lt"/>
            </a:endParaRPr>
          </a:p>
          <a:p>
            <a:pPr marL="0" indent="0">
              <a:buNone/>
            </a:pPr>
            <a:endParaRPr lang="fr-FR" sz="1700" dirty="0">
              <a:latin typeface="+mj-lt"/>
            </a:endParaRPr>
          </a:p>
          <a:p>
            <a:pPr marL="0" indent="0">
              <a:buNone/>
            </a:pPr>
            <a:endParaRPr lang="fr-FR" sz="1700" dirty="0">
              <a:latin typeface="+mj-lt"/>
            </a:endParaRPr>
          </a:p>
          <a:p>
            <a:pPr marL="0" indent="0">
              <a:buNone/>
            </a:pPr>
            <a:endParaRPr lang="fr-FR" sz="1700" dirty="0">
              <a:latin typeface="+mj-lt"/>
            </a:endParaRPr>
          </a:p>
          <a:p>
            <a:pPr marL="0" indent="0">
              <a:buNone/>
            </a:pPr>
            <a:endParaRPr lang="fr-FR" sz="1700" dirty="0">
              <a:latin typeface="+mj-lt"/>
            </a:endParaRPr>
          </a:p>
          <a:p>
            <a:pPr marL="0" indent="0">
              <a:buNone/>
            </a:pPr>
            <a:endParaRPr lang="fr-FR" sz="1700" dirty="0">
              <a:latin typeface="+mj-lt"/>
            </a:endParaRPr>
          </a:p>
          <a:p>
            <a:pPr marL="0" indent="0">
              <a:buNone/>
            </a:pPr>
            <a:r>
              <a:rPr lang="fr-FR" sz="1700" dirty="0">
                <a:latin typeface="+mj-lt"/>
              </a:rPr>
              <a:t>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922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D0A1EAE-B141-4BFD-8717-4787077049F1}"/>
              </a:ext>
            </a:extLst>
          </p:cNvPr>
          <p:cNvSpPr>
            <a:spLocks noGrp="1"/>
          </p:cNvSpPr>
          <p:nvPr>
            <p:ph type="title"/>
          </p:nvPr>
        </p:nvSpPr>
        <p:spPr>
          <a:xfrm>
            <a:off x="1043631" y="809898"/>
            <a:ext cx="9942716" cy="1554480"/>
          </a:xfrm>
        </p:spPr>
        <p:txBody>
          <a:bodyPr anchor="ctr">
            <a:normAutofit/>
          </a:bodyPr>
          <a:lstStyle/>
          <a:p>
            <a:r>
              <a:rPr lang="fr-FR" dirty="0"/>
              <a:t>Le DIF</a:t>
            </a:r>
          </a:p>
        </p:txBody>
      </p:sp>
      <p:sp>
        <p:nvSpPr>
          <p:cNvPr id="3" name="Espace réservé du contenu 2">
            <a:extLst>
              <a:ext uri="{FF2B5EF4-FFF2-40B4-BE49-F238E27FC236}">
                <a16:creationId xmlns:a16="http://schemas.microsoft.com/office/drawing/2014/main" id="{2C354D53-7984-44AB-8230-56193E6BAB06}"/>
              </a:ext>
            </a:extLst>
          </p:cNvPr>
          <p:cNvSpPr>
            <a:spLocks noGrp="1"/>
          </p:cNvSpPr>
          <p:nvPr>
            <p:ph idx="1"/>
          </p:nvPr>
        </p:nvSpPr>
        <p:spPr>
          <a:xfrm>
            <a:off x="1045028" y="2508070"/>
            <a:ext cx="9941319" cy="3634110"/>
          </a:xfrm>
        </p:spPr>
        <p:txBody>
          <a:bodyPr anchor="ctr">
            <a:normAutofit fontScale="85000" lnSpcReduction="20000"/>
          </a:bodyPr>
          <a:lstStyle/>
          <a:p>
            <a:pPr marL="0" indent="0" algn="just">
              <a:buNone/>
            </a:pPr>
            <a:r>
              <a:rPr lang="fr-FR" sz="2400" dirty="0">
                <a:latin typeface="+mj-lt"/>
              </a:rPr>
              <a:t>Le DIF est d’une durée de </a:t>
            </a:r>
            <a:r>
              <a:rPr lang="fr-FR" sz="2400" b="1" dirty="0">
                <a:latin typeface="+mj-lt"/>
              </a:rPr>
              <a:t>20 heures par an</a:t>
            </a:r>
            <a:r>
              <a:rPr lang="fr-FR" sz="2400" dirty="0">
                <a:latin typeface="+mj-lt"/>
              </a:rPr>
              <a:t>, cumulable sur l’ensemble du mandat, et est financé par une cotisation de la collectivité</a:t>
            </a:r>
          </a:p>
          <a:p>
            <a:pPr marL="0" indent="0" algn="just">
              <a:buNone/>
            </a:pPr>
            <a:r>
              <a:rPr lang="fr-FR" sz="2400" dirty="0">
                <a:latin typeface="+mj-lt"/>
              </a:rPr>
              <a:t>L'élu qui souhaite bénéficier d'une formation au titre de son DIF doit adresser une </a:t>
            </a:r>
            <a:r>
              <a:rPr lang="fr-FR" sz="2400" b="1" dirty="0">
                <a:latin typeface="+mj-lt"/>
              </a:rPr>
              <a:t>demande à la Caisse des dépôts (CDC) </a:t>
            </a:r>
            <a:r>
              <a:rPr lang="fr-FR" sz="2400" dirty="0">
                <a:latin typeface="+mj-lt"/>
              </a:rPr>
              <a:t>qui vérifiera que la formation rentre dans les critères : formations liées aux mandats auprès d'organismes agréés par le ministre de l'Intérieur et celles éligibles au titre du compte personnel de formation. Les décisions de financement de la formation sont rendues dans un délai de 2 mois. </a:t>
            </a:r>
          </a:p>
          <a:p>
            <a:pPr marL="0" indent="0" algn="just">
              <a:buNone/>
            </a:pPr>
            <a:r>
              <a:rPr lang="fr-FR" sz="2400" b="1" dirty="0">
                <a:latin typeface="+mj-lt"/>
              </a:rPr>
              <a:t>L’exercice de ce droit relève de la seule initiative de l’élu</a:t>
            </a:r>
            <a:r>
              <a:rPr lang="fr-FR" sz="2400" dirty="0">
                <a:latin typeface="+mj-lt"/>
              </a:rPr>
              <a:t>. La CDC instruit les demandes de formation, qui doivent lui être adressées par courrier ou par voie dématérialisée et être accompagnées d’une copie du formulaire d’inscription de l’organisme dispensateur. Les décisions de financement sont rendues dans un délai de deux mois et la CDC tient à jour le nombre d’heures acquises.</a:t>
            </a:r>
          </a:p>
          <a:p>
            <a:pPr marL="0" indent="0" algn="just">
              <a:buNone/>
            </a:pPr>
            <a:r>
              <a:rPr lang="fr-FR" sz="2400" b="1" dirty="0">
                <a:latin typeface="+mj-lt"/>
              </a:rPr>
              <a:t>Un élu peut solliciter une formation jusqu’à six mois après l’expiration de son mandat</a:t>
            </a:r>
            <a:r>
              <a:rPr lang="fr-FR" sz="2400" dirty="0">
                <a:latin typeface="+mj-lt"/>
              </a:rPr>
              <a:t>.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298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ED7BF0-8E84-4707-A73A-83F7CE3B0170}"/>
              </a:ext>
            </a:extLst>
          </p:cNvPr>
          <p:cNvSpPr>
            <a:spLocks noGrp="1"/>
          </p:cNvSpPr>
          <p:nvPr>
            <p:ph type="title"/>
          </p:nvPr>
        </p:nvSpPr>
        <p:spPr>
          <a:xfrm>
            <a:off x="645858" y="5110423"/>
            <a:ext cx="10906061" cy="671540"/>
          </a:xfrm>
          <a:noFill/>
        </p:spPr>
        <p:txBody>
          <a:bodyPr vert="horz" lIns="91440" tIns="45720" rIns="91440" bIns="45720" rtlCol="0" anchor="ctr">
            <a:normAutofit/>
          </a:bodyPr>
          <a:lstStyle/>
          <a:p>
            <a:pPr algn="ctr"/>
            <a:r>
              <a:rPr lang="en-US" sz="4100" b="1" i="1" dirty="0"/>
              <a:t>Merci de </a:t>
            </a:r>
            <a:r>
              <a:rPr lang="en-US" sz="4100" b="1" i="1" dirty="0" err="1"/>
              <a:t>votre</a:t>
            </a:r>
            <a:r>
              <a:rPr lang="en-US" sz="4100" b="1" i="1" dirty="0"/>
              <a:t> attention !</a:t>
            </a:r>
          </a:p>
        </p:txBody>
      </p:sp>
      <p:sp>
        <p:nvSpPr>
          <p:cNvPr id="9" name="Rectangle 8">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id="{2E74EC4C-0747-4D9E-B71E-BD777DEA100A}"/>
              </a:ext>
            </a:extLst>
          </p:cNvPr>
          <p:cNvPicPr>
            <a:picLocks noChangeAspect="1"/>
          </p:cNvPicPr>
          <p:nvPr/>
        </p:nvPicPr>
        <p:blipFill rotWithShape="1">
          <a:blip r:embed="rId2">
            <a:extLst>
              <a:ext uri="{28A0092B-C50C-407E-A947-70E740481C1C}">
                <a14:useLocalDpi xmlns:a14="http://schemas.microsoft.com/office/drawing/2010/main" val="0"/>
              </a:ext>
            </a:extLst>
          </a:blip>
          <a:srcRect l="47"/>
          <a:stretch/>
        </p:blipFill>
        <p:spPr>
          <a:xfrm>
            <a:off x="2170029" y="804672"/>
            <a:ext cx="7851943" cy="3554676"/>
          </a:xfrm>
          <a:prstGeom prst="rect">
            <a:avLst/>
          </a:prstGeom>
          <a:effectLst/>
        </p:spPr>
      </p:pic>
    </p:spTree>
    <p:extLst>
      <p:ext uri="{BB962C8B-B14F-4D97-AF65-F5344CB8AC3E}">
        <p14:creationId xmlns:p14="http://schemas.microsoft.com/office/powerpoint/2010/main" val="90104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6645D49-DC2E-4C3F-8988-1845516194E0}"/>
              </a:ext>
            </a:extLst>
          </p:cNvPr>
          <p:cNvSpPr>
            <a:spLocks noGrp="1"/>
          </p:cNvSpPr>
          <p:nvPr>
            <p:ph type="title"/>
          </p:nvPr>
        </p:nvSpPr>
        <p:spPr>
          <a:xfrm>
            <a:off x="1043631" y="809898"/>
            <a:ext cx="9942716" cy="1554480"/>
          </a:xfrm>
        </p:spPr>
        <p:txBody>
          <a:bodyPr anchor="ctr">
            <a:normAutofit/>
          </a:bodyPr>
          <a:lstStyle/>
          <a:p>
            <a:r>
              <a:rPr lang="fr-FR" sz="4800" b="1" dirty="0"/>
              <a:t>INCOMPATIBILITES PROFESSIONNELLES</a:t>
            </a:r>
          </a:p>
        </p:txBody>
      </p:sp>
      <p:sp>
        <p:nvSpPr>
          <p:cNvPr id="3" name="Espace réservé du contenu 2">
            <a:extLst>
              <a:ext uri="{FF2B5EF4-FFF2-40B4-BE49-F238E27FC236}">
                <a16:creationId xmlns:a16="http://schemas.microsoft.com/office/drawing/2014/main" id="{19F385FB-CF93-432C-8259-3CB6724076EA}"/>
              </a:ext>
            </a:extLst>
          </p:cNvPr>
          <p:cNvSpPr>
            <a:spLocks noGrp="1"/>
          </p:cNvSpPr>
          <p:nvPr>
            <p:ph idx="1"/>
          </p:nvPr>
        </p:nvSpPr>
        <p:spPr>
          <a:xfrm>
            <a:off x="1043631" y="2560322"/>
            <a:ext cx="9941319" cy="3351938"/>
          </a:xfrm>
        </p:spPr>
        <p:txBody>
          <a:bodyPr anchor="ctr">
            <a:normAutofit fontScale="92500" lnSpcReduction="20000"/>
          </a:bodyPr>
          <a:lstStyle/>
          <a:p>
            <a:pPr marL="0" indent="0" algn="just">
              <a:buNone/>
            </a:pPr>
            <a:r>
              <a:rPr lang="fr-FR" sz="1800" b="1" dirty="0">
                <a:latin typeface="+mj-lt"/>
              </a:rPr>
              <a:t>Incompatibilités avec des fonctions dans un CCAS </a:t>
            </a:r>
            <a:r>
              <a:rPr lang="fr-FR" sz="1800" dirty="0">
                <a:latin typeface="+mj-lt"/>
              </a:rPr>
              <a:t>: Le mandat de conseiller municipal est incompatible avec l’exercice d’un emploi salarié au sein du centre communal d’action sociale (CCAS) de la commune (L237-1 du code électoral).</a:t>
            </a:r>
          </a:p>
          <a:p>
            <a:pPr marL="0" indent="0" algn="just">
              <a:buNone/>
            </a:pPr>
            <a:r>
              <a:rPr lang="fr-FR" sz="1800" b="1" dirty="0">
                <a:latin typeface="+mj-lt"/>
              </a:rPr>
              <a:t>Incompatibilités avec les fonctions préfectorales </a:t>
            </a:r>
            <a:r>
              <a:rPr lang="fr-FR" sz="1800" dirty="0">
                <a:latin typeface="+mj-lt"/>
              </a:rPr>
              <a:t>: les fonctions de conseiller municipal, sont incompatibles avec celles de préfet, sous-préfet et secrétaire général de préfecture</a:t>
            </a:r>
          </a:p>
          <a:p>
            <a:pPr marL="0" indent="0" algn="just">
              <a:buNone/>
            </a:pPr>
            <a:r>
              <a:rPr lang="fr-FR" sz="1800" b="1" dirty="0">
                <a:latin typeface="+mj-lt"/>
              </a:rPr>
              <a:t>Incompatibilités avec les fonctions de représentant légal dans la fonction publique hospitalière </a:t>
            </a:r>
            <a:r>
              <a:rPr lang="fr-FR" sz="1800" dirty="0">
                <a:latin typeface="+mj-lt"/>
              </a:rPr>
              <a:t>: les fonctions de conseiller municipal sont incompatibles avec celles de représentant légal des établissements publics communaux ou intercommunaux de santé ou accueillant des personnes âgées dans la ou les communes de rattachement.</a:t>
            </a:r>
          </a:p>
          <a:p>
            <a:pPr marL="0" indent="0" algn="just">
              <a:buNone/>
            </a:pPr>
            <a:r>
              <a:rPr lang="fr-FR" sz="1800" b="1" dirty="0">
                <a:latin typeface="+mj-lt"/>
              </a:rPr>
              <a:t>Incompatibilités avec les fonctions dans la police </a:t>
            </a:r>
            <a:r>
              <a:rPr lang="fr-FR" sz="1800" dirty="0">
                <a:latin typeface="+mj-lt"/>
              </a:rPr>
              <a:t>: les fonctions de conseiller municipal sont incompatibles avec celle de fonctionnaires des corps de conception et de direction et de commandement et d’encadrement de la police nationale (article L237 2° code électoral).</a:t>
            </a:r>
          </a:p>
          <a:p>
            <a:pPr marL="0" indent="0" algn="just">
              <a:buNone/>
            </a:pPr>
            <a:r>
              <a:rPr lang="fr-FR" sz="1800" b="1" dirty="0">
                <a:latin typeface="+mj-lt"/>
              </a:rPr>
              <a:t>Incompatibilité avec les fonctions de militaire </a:t>
            </a:r>
            <a:r>
              <a:rPr lang="fr-FR" sz="1800" dirty="0">
                <a:latin typeface="+mj-lt"/>
              </a:rPr>
              <a:t>: les fonctions de militaire en position d’activité sont incompatibles avec le mandat de conseiller municipal (article L46 du code électoral dans sa version applicable au 1er janvier 2020).</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868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6645D49-DC2E-4C3F-8988-1845516194E0}"/>
              </a:ext>
            </a:extLst>
          </p:cNvPr>
          <p:cNvSpPr>
            <a:spLocks noGrp="1"/>
          </p:cNvSpPr>
          <p:nvPr>
            <p:ph type="title"/>
          </p:nvPr>
        </p:nvSpPr>
        <p:spPr>
          <a:xfrm>
            <a:off x="1043631" y="809898"/>
            <a:ext cx="9942716" cy="1554480"/>
          </a:xfrm>
        </p:spPr>
        <p:txBody>
          <a:bodyPr anchor="ctr">
            <a:normAutofit/>
          </a:bodyPr>
          <a:lstStyle/>
          <a:p>
            <a:r>
              <a:rPr lang="fr-FR" sz="4800" b="1" dirty="0"/>
              <a:t>INCOMPATIBILITES PROFESSIONNELLES</a:t>
            </a:r>
          </a:p>
        </p:txBody>
      </p:sp>
      <p:sp>
        <p:nvSpPr>
          <p:cNvPr id="3" name="Espace réservé du contenu 2">
            <a:extLst>
              <a:ext uri="{FF2B5EF4-FFF2-40B4-BE49-F238E27FC236}">
                <a16:creationId xmlns:a16="http://schemas.microsoft.com/office/drawing/2014/main" id="{19F385FB-CF93-432C-8259-3CB6724076EA}"/>
              </a:ext>
            </a:extLst>
          </p:cNvPr>
          <p:cNvSpPr>
            <a:spLocks noGrp="1"/>
          </p:cNvSpPr>
          <p:nvPr>
            <p:ph idx="1"/>
          </p:nvPr>
        </p:nvSpPr>
        <p:spPr>
          <a:xfrm>
            <a:off x="1043631" y="2560322"/>
            <a:ext cx="9941319" cy="3351938"/>
          </a:xfrm>
        </p:spPr>
        <p:txBody>
          <a:bodyPr anchor="ctr">
            <a:normAutofit/>
          </a:bodyPr>
          <a:lstStyle/>
          <a:p>
            <a:pPr marL="0" indent="0" algn="just">
              <a:buNone/>
            </a:pPr>
            <a:r>
              <a:rPr lang="fr-FR" sz="1800" b="1" dirty="0">
                <a:latin typeface="+mj-lt"/>
              </a:rPr>
              <a:t>Par dérogation</a:t>
            </a:r>
            <a:r>
              <a:rPr lang="fr-FR" sz="1800" dirty="0">
                <a:latin typeface="+mj-lt"/>
              </a:rPr>
              <a:t>, les fonctions de militaire en position d’activité sont </a:t>
            </a:r>
            <a:r>
              <a:rPr lang="fr-FR" sz="1800" b="1" dirty="0">
                <a:latin typeface="+mj-lt"/>
              </a:rPr>
              <a:t>compatibles</a:t>
            </a:r>
            <a:r>
              <a:rPr lang="fr-FR" sz="1800" dirty="0">
                <a:latin typeface="+mj-lt"/>
              </a:rPr>
              <a:t> avec :</a:t>
            </a:r>
          </a:p>
          <a:p>
            <a:pPr marL="0" indent="0" algn="just">
              <a:buNone/>
            </a:pPr>
            <a:r>
              <a:rPr lang="fr-FR" sz="1800" dirty="0">
                <a:latin typeface="+mj-lt"/>
              </a:rPr>
              <a:t>▪ Le mandat de conseiller municipal dans les communes de </a:t>
            </a:r>
            <a:r>
              <a:rPr lang="fr-FR" sz="1800" b="1" dirty="0">
                <a:latin typeface="+mj-lt"/>
              </a:rPr>
              <a:t>moins de 9000 habitants</a:t>
            </a:r>
          </a:p>
          <a:p>
            <a:pPr marL="0" indent="0" algn="just">
              <a:buNone/>
            </a:pPr>
            <a:r>
              <a:rPr lang="fr-FR" sz="1800" dirty="0">
                <a:latin typeface="+mj-lt"/>
              </a:rPr>
              <a:t>▪ Le mandat de </a:t>
            </a:r>
            <a:r>
              <a:rPr lang="fr-FR" sz="1800" b="1" dirty="0">
                <a:latin typeface="+mj-lt"/>
              </a:rPr>
              <a:t>conseiller communautaire </a:t>
            </a:r>
            <a:r>
              <a:rPr lang="fr-FR" sz="1800" dirty="0">
                <a:latin typeface="+mj-lt"/>
              </a:rPr>
              <a:t>dans les </a:t>
            </a:r>
            <a:r>
              <a:rPr lang="fr-FR" sz="1800" b="1" dirty="0">
                <a:latin typeface="+mj-lt"/>
              </a:rPr>
              <a:t>EPCI à fiscalité propre </a:t>
            </a:r>
            <a:r>
              <a:rPr lang="fr-FR" sz="1800" dirty="0">
                <a:latin typeface="+mj-lt"/>
              </a:rPr>
              <a:t>regroupant </a:t>
            </a:r>
            <a:r>
              <a:rPr lang="fr-FR" sz="1800" b="1" dirty="0">
                <a:latin typeface="+mj-lt"/>
              </a:rPr>
              <a:t>moins de 25 000 habitants</a:t>
            </a:r>
          </a:p>
          <a:p>
            <a:pPr marL="0" indent="0" algn="just">
              <a:buNone/>
            </a:pPr>
            <a:r>
              <a:rPr lang="fr-FR" sz="1800" dirty="0">
                <a:latin typeface="+mj-lt"/>
              </a:rPr>
              <a:t>Attention, l’incompatibilité ne s’applique pas aux réservistes exerçant une activité en vertu d’un engagement à servir dans la réserve opérationnelle ou au titre de la disponibilité (article L46 dans sa version applicable au 1er janvier 2020).</a:t>
            </a:r>
          </a:p>
          <a:p>
            <a:pPr marL="0" indent="0" algn="just">
              <a:buNone/>
            </a:pPr>
            <a:r>
              <a:rPr lang="fr-FR" sz="1800" dirty="0">
                <a:latin typeface="+mj-lt"/>
              </a:rPr>
              <a:t>Toutefois, le </a:t>
            </a:r>
            <a:r>
              <a:rPr lang="fr-FR" sz="1800" b="1" dirty="0">
                <a:latin typeface="+mj-lt"/>
              </a:rPr>
              <a:t>réserviste</a:t>
            </a:r>
            <a:r>
              <a:rPr lang="fr-FR" sz="1800" dirty="0">
                <a:latin typeface="+mj-lt"/>
              </a:rPr>
              <a:t> de la gendarmerie nationale ne peut exercer cette activité au sein de la circonscription à l’intérieur de laquelle il exerce un mandat (article L46 du code électoral).</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079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6645D49-DC2E-4C3F-8988-1845516194E0}"/>
              </a:ext>
            </a:extLst>
          </p:cNvPr>
          <p:cNvSpPr>
            <a:spLocks noGrp="1"/>
          </p:cNvSpPr>
          <p:nvPr>
            <p:ph type="title"/>
          </p:nvPr>
        </p:nvSpPr>
        <p:spPr>
          <a:xfrm>
            <a:off x="1043631" y="809898"/>
            <a:ext cx="9942716" cy="1554480"/>
          </a:xfrm>
        </p:spPr>
        <p:txBody>
          <a:bodyPr anchor="ctr">
            <a:normAutofit/>
          </a:bodyPr>
          <a:lstStyle/>
          <a:p>
            <a:r>
              <a:rPr lang="fr-FR" sz="4800" b="1" dirty="0"/>
              <a:t>INCOMPATIBILITES Lien de Parenté</a:t>
            </a:r>
          </a:p>
        </p:txBody>
      </p:sp>
      <p:sp>
        <p:nvSpPr>
          <p:cNvPr id="3" name="Espace réservé du contenu 2">
            <a:extLst>
              <a:ext uri="{FF2B5EF4-FFF2-40B4-BE49-F238E27FC236}">
                <a16:creationId xmlns:a16="http://schemas.microsoft.com/office/drawing/2014/main" id="{19F385FB-CF93-432C-8259-3CB6724076EA}"/>
              </a:ext>
            </a:extLst>
          </p:cNvPr>
          <p:cNvSpPr>
            <a:spLocks noGrp="1"/>
          </p:cNvSpPr>
          <p:nvPr>
            <p:ph idx="1"/>
          </p:nvPr>
        </p:nvSpPr>
        <p:spPr>
          <a:xfrm>
            <a:off x="1043631" y="2560322"/>
            <a:ext cx="9941319" cy="3351938"/>
          </a:xfrm>
        </p:spPr>
        <p:txBody>
          <a:bodyPr anchor="ctr">
            <a:normAutofit fontScale="85000" lnSpcReduction="10000"/>
          </a:bodyPr>
          <a:lstStyle/>
          <a:p>
            <a:pPr marL="0" indent="0" algn="just">
              <a:buNone/>
            </a:pPr>
            <a:r>
              <a:rPr lang="fr-FR" sz="1800" dirty="0">
                <a:latin typeface="+mj-lt"/>
              </a:rPr>
              <a:t>Aucune disposition du code électoral n’interdit à plusieurs membres d’une même famille de se présenter à une même élection municipale que ce soit au sein d’une même liste ou de listes différentes. </a:t>
            </a:r>
          </a:p>
          <a:p>
            <a:pPr marL="0" indent="0" algn="just">
              <a:buNone/>
            </a:pPr>
            <a:r>
              <a:rPr lang="fr-FR" sz="1800" dirty="0">
                <a:latin typeface="+mj-lt"/>
              </a:rPr>
              <a:t>Toutefois, pour les </a:t>
            </a:r>
            <a:r>
              <a:rPr lang="fr-FR" sz="1800" b="1" dirty="0">
                <a:latin typeface="+mj-lt"/>
              </a:rPr>
              <a:t>communes de plus de 500 habitants</a:t>
            </a:r>
            <a:r>
              <a:rPr lang="fr-FR" sz="1800" dirty="0">
                <a:latin typeface="+mj-lt"/>
              </a:rPr>
              <a:t>, des restrictions sont applicables en cas d’élection de personnes présentant un lien de parenté.</a:t>
            </a:r>
          </a:p>
          <a:p>
            <a:pPr marL="0" indent="0" algn="just">
              <a:buNone/>
            </a:pPr>
            <a:r>
              <a:rPr lang="fr-FR" sz="1800" b="1" dirty="0">
                <a:latin typeface="+mj-lt"/>
              </a:rPr>
              <a:t>Dans les communes de plus de 500 habitants</a:t>
            </a:r>
            <a:r>
              <a:rPr lang="fr-FR" sz="1800" dirty="0">
                <a:latin typeface="+mj-lt"/>
              </a:rPr>
              <a:t>, le nombre des ascendants et descendants en ligne directe, frères et sœurs qui peuvent être simultanément membres du même conseil municipal est </a:t>
            </a:r>
            <a:r>
              <a:rPr lang="fr-FR" sz="1800" b="1" dirty="0">
                <a:latin typeface="+mj-lt"/>
              </a:rPr>
              <a:t>limité à deux</a:t>
            </a:r>
            <a:r>
              <a:rPr lang="fr-FR" sz="1800" dirty="0">
                <a:latin typeface="+mj-lt"/>
              </a:rPr>
              <a:t>.</a:t>
            </a:r>
          </a:p>
          <a:p>
            <a:pPr marL="0" indent="0" algn="just">
              <a:buNone/>
            </a:pPr>
            <a:r>
              <a:rPr lang="fr-FR" sz="1800" b="1" dirty="0">
                <a:latin typeface="+mj-lt"/>
              </a:rPr>
              <a:t>Le tribunal administratif </a:t>
            </a:r>
            <a:r>
              <a:rPr lang="fr-FR" sz="1800" dirty="0">
                <a:latin typeface="+mj-lt"/>
              </a:rPr>
              <a:t>peut être saisi sur requête d’un électeur dans les 5 jours de l’élection ou sur recours formé par le préfet dans les 15 jours de l’élection. L’incompatibilité sera alors appréciée par le tribunal au jour du jugement.</a:t>
            </a:r>
          </a:p>
          <a:p>
            <a:pPr marL="0" indent="0" algn="just">
              <a:buNone/>
            </a:pPr>
            <a:r>
              <a:rPr lang="fr-FR" sz="1800" dirty="0">
                <a:latin typeface="+mj-lt"/>
              </a:rPr>
              <a:t>Si plus de deux personnes avec un lien de parenté sont élues au conseil municipal, certaines d’entre elles devront alors faire le choix de démissionner afin que seuls deux membres de la famille soient présents au sein du conseil municipal. </a:t>
            </a:r>
            <a:r>
              <a:rPr lang="fr-FR" sz="1800" b="1" dirty="0">
                <a:latin typeface="+mj-lt"/>
              </a:rPr>
              <a:t>Le délai pour démissionner est de dix jours.</a:t>
            </a:r>
          </a:p>
          <a:p>
            <a:pPr marL="0" indent="0" algn="just">
              <a:buNone/>
            </a:pPr>
            <a:r>
              <a:rPr lang="fr-FR" sz="1800" dirty="0">
                <a:latin typeface="+mj-lt"/>
              </a:rPr>
              <a:t>Dans le cas où aucune des personnes concernées ne démissionne, la ou les moins bien placées dans l’ordre du tableau perdent leur mandat de conseiller municipal. </a:t>
            </a:r>
            <a:r>
              <a:rPr lang="fr-FR" sz="1800" b="1" dirty="0">
                <a:latin typeface="+mj-lt"/>
              </a:rPr>
              <a:t>En revanche, deux conjoints peuvent être membres du même conseil municipal.</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252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20930DB-014D-421C-9C00-F0532002639C}"/>
              </a:ext>
            </a:extLst>
          </p:cNvPr>
          <p:cNvSpPr>
            <a:spLocks noGrp="1"/>
          </p:cNvSpPr>
          <p:nvPr>
            <p:ph type="title"/>
          </p:nvPr>
        </p:nvSpPr>
        <p:spPr>
          <a:xfrm>
            <a:off x="1043631" y="809898"/>
            <a:ext cx="9942716" cy="1554480"/>
          </a:xfrm>
        </p:spPr>
        <p:txBody>
          <a:bodyPr anchor="ctr">
            <a:normAutofit/>
          </a:bodyPr>
          <a:lstStyle/>
          <a:p>
            <a:r>
              <a:rPr lang="fr-FR" sz="4800" b="1" dirty="0"/>
              <a:t>INCOMPATIBILITES</a:t>
            </a:r>
          </a:p>
        </p:txBody>
      </p:sp>
      <p:sp>
        <p:nvSpPr>
          <p:cNvPr id="3" name="Espace réservé du contenu 2">
            <a:extLst>
              <a:ext uri="{FF2B5EF4-FFF2-40B4-BE49-F238E27FC236}">
                <a16:creationId xmlns:a16="http://schemas.microsoft.com/office/drawing/2014/main" id="{9CE1383F-DF2C-4106-A8B8-6D74893678D7}"/>
              </a:ext>
            </a:extLst>
          </p:cNvPr>
          <p:cNvSpPr>
            <a:spLocks noGrp="1"/>
          </p:cNvSpPr>
          <p:nvPr>
            <p:ph idx="1"/>
          </p:nvPr>
        </p:nvSpPr>
        <p:spPr>
          <a:xfrm>
            <a:off x="1045028" y="2704014"/>
            <a:ext cx="9941319" cy="3438166"/>
          </a:xfrm>
        </p:spPr>
        <p:txBody>
          <a:bodyPr anchor="ctr">
            <a:normAutofit/>
          </a:bodyPr>
          <a:lstStyle/>
          <a:p>
            <a:pPr marL="0" indent="0">
              <a:buNone/>
            </a:pPr>
            <a:r>
              <a:rPr lang="fr-FR" sz="1800" b="1" u="sng" dirty="0">
                <a:latin typeface="+mj-lt"/>
              </a:rPr>
              <a:t>PRECISIONS</a:t>
            </a:r>
          </a:p>
          <a:p>
            <a:pPr marL="0" indent="0">
              <a:buNone/>
            </a:pPr>
            <a:endParaRPr lang="fr-FR" sz="1700" b="1" i="1" u="sng" dirty="0">
              <a:latin typeface="+mj-lt"/>
            </a:endParaRPr>
          </a:p>
          <a:p>
            <a:pPr algn="just">
              <a:buFont typeface="Wingdings" panose="05000000000000000000" pitchFamily="2" charset="2"/>
              <a:buChar char="Ø"/>
            </a:pPr>
            <a:r>
              <a:rPr lang="fr-FR" sz="1800" dirty="0">
                <a:latin typeface="+mj-lt"/>
              </a:rPr>
              <a:t> L'incompatibilité - </a:t>
            </a:r>
            <a:r>
              <a:rPr lang="fr-FR" sz="1800" b="1" dirty="0">
                <a:latin typeface="+mj-lt"/>
              </a:rPr>
              <a:t>à la différence de l'inéligibilité </a:t>
            </a:r>
            <a:r>
              <a:rPr lang="fr-FR" sz="1800" dirty="0">
                <a:latin typeface="+mj-lt"/>
              </a:rPr>
              <a:t>- n'interdit pas la candidature. </a:t>
            </a:r>
          </a:p>
          <a:p>
            <a:pPr marL="0" indent="0" algn="just">
              <a:buNone/>
            </a:pPr>
            <a:r>
              <a:rPr lang="fr-FR" sz="1800" dirty="0">
                <a:latin typeface="+mj-lt"/>
              </a:rPr>
              <a:t>  Des personnes en situation d'incompatibilité peuvent donc être élues. </a:t>
            </a:r>
          </a:p>
          <a:p>
            <a:pPr algn="just">
              <a:buFont typeface="Wingdings" panose="05000000000000000000" pitchFamily="2" charset="2"/>
              <a:buChar char="Ø"/>
            </a:pPr>
            <a:r>
              <a:rPr lang="fr-FR" sz="1800" dirty="0">
                <a:latin typeface="+mj-lt"/>
              </a:rPr>
              <a:t> Elles ont alors </a:t>
            </a:r>
            <a:r>
              <a:rPr lang="fr-FR" sz="1800" b="1" dirty="0">
                <a:latin typeface="+mj-lt"/>
              </a:rPr>
              <a:t>10 jours</a:t>
            </a:r>
            <a:r>
              <a:rPr lang="fr-FR" sz="1800" dirty="0">
                <a:latin typeface="+mj-lt"/>
              </a:rPr>
              <a:t>, à compter de la proclamation des résultats, pour opter entre mandat et emploi. A défaut d'informer leur employeur dans ce délai, elles sont réputées conserver leur emploi.</a:t>
            </a:r>
          </a:p>
          <a:p>
            <a:pPr marL="0" indent="0">
              <a:buNone/>
            </a:pPr>
            <a:endParaRPr lang="fr-FR" sz="17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4665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5853</Words>
  <Application>Microsoft Office PowerPoint</Application>
  <PresentationFormat>Grand écran</PresentationFormat>
  <Paragraphs>286</Paragraphs>
  <Slides>51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51</vt:i4>
      </vt:variant>
    </vt:vector>
  </HeadingPairs>
  <TitlesOfParts>
    <vt:vector size="57" baseType="lpstr">
      <vt:lpstr>Arial</vt:lpstr>
      <vt:lpstr>Calibri</vt:lpstr>
      <vt:lpstr>Calibri Light</vt:lpstr>
      <vt:lpstr>Times New Roman</vt:lpstr>
      <vt:lpstr>Wingdings</vt:lpstr>
      <vt:lpstr>Thème Office</vt:lpstr>
      <vt:lpstr> LE STATUT DE L’ELU</vt:lpstr>
      <vt:lpstr>OBJECTIFS</vt:lpstr>
      <vt:lpstr>PROGRAMME</vt:lpstr>
      <vt:lpstr>INCOMPATIBILITES ET OBLIGATIONS DECLARATIVES</vt:lpstr>
      <vt:lpstr>INCOMPATIBILITES</vt:lpstr>
      <vt:lpstr>INCOMPATIBILITES PROFESSIONNELLES</vt:lpstr>
      <vt:lpstr>INCOMPATIBILITES PROFESSIONNELLES</vt:lpstr>
      <vt:lpstr>INCOMPATIBILITES Lien de Parenté</vt:lpstr>
      <vt:lpstr>INCOMPATIBILITES</vt:lpstr>
      <vt:lpstr>Non-cumul des mandats </vt:lpstr>
      <vt:lpstr>Obligations de transparence</vt:lpstr>
      <vt:lpstr>Obligations de transparence</vt:lpstr>
      <vt:lpstr>Obligations de transparence (emplois familiaux)</vt:lpstr>
      <vt:lpstr>GARANTIES PROFESSIONNELLES</vt:lpstr>
      <vt:lpstr>Les garanties professionnelles</vt:lpstr>
      <vt:lpstr>Suspension d’activité au profit du mandat</vt:lpstr>
      <vt:lpstr>Suspension d’activité au profit du mandat</vt:lpstr>
      <vt:lpstr>Suspension d’activité au profit du mandat</vt:lpstr>
      <vt:lpstr>Suspension d’activité au profit du mandat</vt:lpstr>
      <vt:lpstr>La conciliation du mandat avec  une activité professionnelle</vt:lpstr>
      <vt:lpstr>Les crédits d’heures</vt:lpstr>
      <vt:lpstr>La conciliation du mandat avec  une activité professionnelle</vt:lpstr>
      <vt:lpstr>REGIME INDEMNITAIRE ET FISCAL</vt:lpstr>
      <vt:lpstr>Les indemnités de fonction</vt:lpstr>
      <vt:lpstr>Les indemnités de fonction</vt:lpstr>
      <vt:lpstr>Les indemnités de fonction</vt:lpstr>
      <vt:lpstr>Les indemnités de fonction</vt:lpstr>
      <vt:lpstr>Les indemnités de fonction</vt:lpstr>
      <vt:lpstr>Les indemnités de fonction</vt:lpstr>
      <vt:lpstr>Les indemnités de fonction</vt:lpstr>
      <vt:lpstr>La fiscalisation des indemnités de fonction</vt:lpstr>
      <vt:lpstr>La fiscalisation des indemnités de fonction</vt:lpstr>
      <vt:lpstr>PROTECTION SOCIALE ET DROIT A LA RETRAITE</vt:lpstr>
      <vt:lpstr>La protection sociale</vt:lpstr>
      <vt:lpstr>La protection sociale</vt:lpstr>
      <vt:lpstr>La protection sociale</vt:lpstr>
      <vt:lpstr>Le régime de retraite </vt:lpstr>
      <vt:lpstr>Le régime de retraite </vt:lpstr>
      <vt:lpstr>Le régime de retraite </vt:lpstr>
      <vt:lpstr>PROTECTION FONCTIONNELLE</vt:lpstr>
      <vt:lpstr>La protection fonctionnelle</vt:lpstr>
      <vt:lpstr>La protection fonctionnelle</vt:lpstr>
      <vt:lpstr>La protection fonctionnelle</vt:lpstr>
      <vt:lpstr>La protection fonctionnelle</vt:lpstr>
      <vt:lpstr>DROIT A LA FORMATION</vt:lpstr>
      <vt:lpstr>Les droits à la formation</vt:lpstr>
      <vt:lpstr>Le droit à la formation</vt:lpstr>
      <vt:lpstr>Le droit à la formation « traditionnel »</vt:lpstr>
      <vt:lpstr>Le droit à la formation « traditionnel »</vt:lpstr>
      <vt:lpstr>Le DIF</vt:lpstr>
      <vt:lpstr>Merci de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 STATUT DE L’ELU</dc:title>
  <dc:creator>charlotte arnaud</dc:creator>
  <cp:lastModifiedBy>charlotte arnaud</cp:lastModifiedBy>
  <cp:revision>8</cp:revision>
  <dcterms:created xsi:type="dcterms:W3CDTF">2020-09-01T08:03:36Z</dcterms:created>
  <dcterms:modified xsi:type="dcterms:W3CDTF">2020-09-01T08:29:34Z</dcterms:modified>
</cp:coreProperties>
</file>